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52"/>
  </p:notesMasterIdLst>
  <p:sldIdLst>
    <p:sldId id="256" r:id="rId4"/>
    <p:sldId id="354" r:id="rId5"/>
    <p:sldId id="334" r:id="rId6"/>
    <p:sldId id="335" r:id="rId7"/>
    <p:sldId id="353" r:id="rId8"/>
    <p:sldId id="329" r:id="rId9"/>
    <p:sldId id="330" r:id="rId10"/>
    <p:sldId id="309" r:id="rId11"/>
    <p:sldId id="286" r:id="rId12"/>
    <p:sldId id="288" r:id="rId13"/>
    <p:sldId id="287" r:id="rId14"/>
    <p:sldId id="289" r:id="rId15"/>
    <p:sldId id="290" r:id="rId16"/>
    <p:sldId id="291" r:id="rId17"/>
    <p:sldId id="292" r:id="rId18"/>
    <p:sldId id="293" r:id="rId19"/>
    <p:sldId id="307" r:id="rId20"/>
    <p:sldId id="299" r:id="rId21"/>
    <p:sldId id="297" r:id="rId22"/>
    <p:sldId id="298" r:id="rId23"/>
    <p:sldId id="296" r:id="rId24"/>
    <p:sldId id="306" r:id="rId25"/>
    <p:sldId id="315" r:id="rId26"/>
    <p:sldId id="316" r:id="rId27"/>
    <p:sldId id="302" r:id="rId28"/>
    <p:sldId id="301" r:id="rId29"/>
    <p:sldId id="303" r:id="rId30"/>
    <p:sldId id="304" r:id="rId31"/>
    <p:sldId id="317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48" r:id="rId42"/>
    <p:sldId id="349" r:id="rId43"/>
    <p:sldId id="350" r:id="rId44"/>
    <p:sldId id="351" r:id="rId45"/>
    <p:sldId id="352" r:id="rId46"/>
    <p:sldId id="310" r:id="rId47"/>
    <p:sldId id="339" r:id="rId48"/>
    <p:sldId id="340" r:id="rId49"/>
    <p:sldId id="355" r:id="rId50"/>
    <p:sldId id="341" r:id="rId5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58" cy="7205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  <a:ea typeface="新細明體" pitchFamily="18" charset="-120"/>
              </a:rPr>
              <a:t>单击此处编辑母版文本样式</a:t>
            </a:r>
            <a:endParaRPr lang="zh-TW" altLang="en-US" sz="120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  <a:ea typeface="新細明體" pitchFamily="18" charset="-120"/>
              </a:rPr>
              <a:t>第二级</a:t>
            </a:r>
            <a:endParaRPr lang="zh-TW" altLang="en-US" sz="120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  <a:ea typeface="新細明體" pitchFamily="18" charset="-120"/>
              </a:rPr>
              <a:t>第三级</a:t>
            </a:r>
            <a:endParaRPr lang="zh-TW" altLang="en-US" sz="120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  <a:ea typeface="新細明體" pitchFamily="18" charset="-120"/>
              </a:rPr>
              <a:t>第四级</a:t>
            </a:r>
            <a:endParaRPr lang="zh-TW" altLang="en-US" sz="120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  <a:ea typeface="新細明體" pitchFamily="18" charset="-120"/>
              </a:rPr>
              <a:t>第五级</a:t>
            </a:r>
            <a:endParaRPr lang="zh-TW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8D5C32-8CC5-4039-BFAD-193D12D36980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7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宋体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宋体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宋体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宋体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影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270000" y="0"/>
            <a:ext cx="8394700" cy="6296025"/>
          </a:xfrm>
        </p:spPr>
      </p:sp>
      <p:sp>
        <p:nvSpPr>
          <p:cNvPr id="73731" name="備忘稿版面配置區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 smtClean="0"/>
          </a:p>
          <a:p>
            <a:pPr>
              <a:spcBef>
                <a:spcPct val="0"/>
              </a:spcBef>
            </a:pPr>
            <a:endParaRPr kumimoji="0" lang="zh-CN" altLang="en-US" smtClean="0"/>
          </a:p>
          <a:p>
            <a:endParaRPr kumimoji="0"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影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619250" y="0"/>
            <a:ext cx="8261350" cy="6197600"/>
          </a:xfrm>
        </p:spPr>
      </p:sp>
      <p:sp>
        <p:nvSpPr>
          <p:cNvPr id="80899" name="備忘稿版面配置區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 smtClean="0"/>
          </a:p>
          <a:p>
            <a:pPr>
              <a:spcBef>
                <a:spcPct val="0"/>
              </a:spcBef>
            </a:pPr>
            <a:endParaRPr kumimoji="0" lang="zh-CN" altLang="en-US" smtClean="0"/>
          </a:p>
          <a:p>
            <a:endParaRPr kumimoji="0"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ED8A9-C05B-4C2F-8D43-2041391BF575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21600-3FD6-4159-B8E1-EE11C4AF13F2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7A01-3F67-482B-9DBF-2746C375AEE1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F524-CB32-44D8-B841-DD650AD93DA3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A03ED-85BA-429C-AA84-47DD7A209955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C5692-0EF0-47E5-AB12-A48C8A4F49CE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6A460-90D8-4FFD-8B41-79E7DD8F6C3E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EB32-4CCC-44F1-8432-E760A2FA2F97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A54A8-F179-4641-BB1E-1AEA31109CBE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6662C-64A8-418B-AF99-C7ED8BF323D1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73A03-AB09-4344-80FB-08BFF6A3C4DE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AC76-03EA-4AA0-A5B9-4F05111B14DA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2F97D-CFEC-4C0C-AFDB-1CAC54935579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3F5F-77BB-41AE-B4E8-8C77682A14F8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3151E-2F08-4960-B64E-25947A3C490F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C76BC-2D30-4DD1-B569-66BCDE7086AF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300E8-A336-4992-9125-B5251E69472E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FD8A-320F-4299-AB49-755D7FAB801C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5340-21FF-4F18-9F2E-DA0616296C0F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AF9A3-B870-4DD6-9186-AA3EFF6E9E73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44E49-C84A-49CA-822D-501D73195E71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4BC8AB-837C-4AF3-8D96-E27DA11B431D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98BE-C2B7-41E2-85CE-4A11FBD66900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BA98A-28C8-4A0A-9A60-E6D92C51E2C2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CF46-E60D-4DA7-98A3-6565E846FFF9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7263AC-6414-4691-BB67-86E8349FFF59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3BD3D-9867-493E-B069-718F1C27BC96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B1BF2-9342-4528-8702-638C3D804006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F5F5-BCC4-4C64-81F6-634276CB060A}" type="slidenum">
              <a:rPr lang="zh-TW" altLang="en-US"/>
              <a:pPr/>
              <a:t>‹#›</a:t>
            </a:fld>
            <a:endParaRPr lang="en-US" altLang="zh-TW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6D2-A4F2-4A98-A038-51F38F19346F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4C99-60BA-47ED-9755-7394A12AD7C8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8C198-4D7E-41DE-BFCD-900EB004BE4A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E3018-5940-4204-95D7-5D5A06E23FDC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064B-B2CA-419D-B655-7510A99AC2B3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2AB9D-D2A0-493C-8764-D8C31B8CECCE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25E3-19BC-4D92-B991-B00FE4B0AA0C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322A1-20CD-4D23-A232-3917C3B81A1A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D5BAE-9587-403E-A147-0FC483BA55C3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Arial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B7EAE-B77C-4362-A4D9-89C7452F4B89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83E68-2930-43C5-BDC4-973ADFD01716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00DF-B00A-42B4-8352-39E623D5D4F2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AE4D6-FE6B-4C2B-BC5D-B7C444334220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C9E0D-0F56-456B-9F9A-D345189EB966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AF7AA-A893-40E0-84F9-D1D8C21A80AF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B12B4-BDDE-4347-894A-465517249AB9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0F77A-D367-464C-B9E4-F5733609D16B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C1AAC-76DB-43FE-8EB3-EE2E3E417CF1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Arial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F061-C639-4A45-9154-CF2676486477}" type="slidenum">
              <a:rPr lang="zh-TW" altLang="en-US"/>
              <a:pPr/>
              <a:t>‹#›</a:t>
            </a:fld>
            <a:endParaRPr lang="en-US" altLang="zh-TW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Arial" pitchFamily="34" charset="0"/>
              </a:rPr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Arial" pitchFamily="34" charset="0"/>
              </a:rPr>
              <a:t>按一下以編輯母片</a:t>
            </a:r>
            <a:endParaRPr lang="en-US" altLang="zh-CN" smtClean="0">
              <a:sym typeface="Arial" pitchFamily="34" charset="0"/>
            </a:endParaRPr>
          </a:p>
          <a:p>
            <a:pPr lvl="1"/>
            <a:r>
              <a:rPr lang="zh-CN" altLang="en-US" smtClean="0">
                <a:sym typeface="Arial" pitchFamily="34" charset="0"/>
              </a:rPr>
              <a:t>第二層</a:t>
            </a:r>
            <a:endParaRPr lang="en-US" altLang="zh-CN" smtClean="0">
              <a:sym typeface="Arial" pitchFamily="34" charset="0"/>
            </a:endParaRPr>
          </a:p>
          <a:p>
            <a:pPr lvl="2"/>
            <a:r>
              <a:rPr lang="zh-CN" altLang="en-US" smtClean="0">
                <a:sym typeface="Arial" pitchFamily="34" charset="0"/>
              </a:rPr>
              <a:t>第三層</a:t>
            </a:r>
            <a:endParaRPr lang="en-US" altLang="zh-CN" smtClean="0">
              <a:sym typeface="Arial" pitchFamily="34" charset="0"/>
            </a:endParaRPr>
          </a:p>
          <a:p>
            <a:pPr lvl="3"/>
            <a:r>
              <a:rPr lang="zh-CN" altLang="en-US" smtClean="0">
                <a:sym typeface="Arial" pitchFamily="34" charset="0"/>
              </a:rPr>
              <a:t>第四層</a:t>
            </a:r>
            <a:endParaRPr lang="en-US" altLang="zh-CN" smtClean="0">
              <a:sym typeface="Arial" pitchFamily="34" charset="0"/>
            </a:endParaRPr>
          </a:p>
          <a:p>
            <a:pPr lvl="4"/>
            <a:r>
              <a:rPr lang="zh-CN" altLang="en-US" smtClean="0">
                <a:sym typeface="Arial" pitchFamily="34" charset="0"/>
              </a:rPr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6DDD3-DC3E-47CD-89A2-AEF3B8A5118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PMingLiU" charset="0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  <a:cs typeface="PMingLiU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  <a:cs typeface="PMingLiU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  <a:cs typeface="PMingLiU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  <a:cs typeface="PMingLiU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PMingLiU" pitchFamily="18" charset="-120"/>
          <a:sym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PMingLiU" pitchFamily="18" charset="-120"/>
          <a:sym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PMingLiU" pitchFamily="18" charset="-120"/>
          <a:sym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PMingLiU" pitchFamily="18" charset="-120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PMingLiU" charset="0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  <a:cs typeface="PMingLiU" charset="0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PMingLiU" charset="0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PMingLiU" charset="0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PMingLiU" charset="0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按一下以編輯母片文字樣式</a:t>
            </a:r>
            <a:endParaRPr lang="en-US" altLang="zh-CN" smtClean="0">
              <a:sym typeface="Calibri" pitchFamily="34" charset="0"/>
            </a:endParaRPr>
          </a:p>
          <a:p>
            <a:pPr lvl="1"/>
            <a:r>
              <a:rPr lang="zh-CN" altLang="en-US" smtClean="0">
                <a:sym typeface="Calibri" pitchFamily="34" charset="0"/>
              </a:rPr>
              <a:t>第二層</a:t>
            </a:r>
            <a:endParaRPr lang="en-US" altLang="zh-CN" smtClean="0">
              <a:sym typeface="Calibri" pitchFamily="34" charset="0"/>
            </a:endParaRPr>
          </a:p>
          <a:p>
            <a:pPr lvl="2"/>
            <a:r>
              <a:rPr lang="zh-CN" altLang="en-US" smtClean="0">
                <a:sym typeface="Calibri" pitchFamily="34" charset="0"/>
              </a:rPr>
              <a:t>第三層</a:t>
            </a:r>
            <a:endParaRPr lang="en-US" altLang="zh-CN" smtClean="0">
              <a:sym typeface="Calibri" pitchFamily="34" charset="0"/>
            </a:endParaRPr>
          </a:p>
          <a:p>
            <a:pPr lvl="3"/>
            <a:r>
              <a:rPr lang="zh-CN" altLang="en-US" smtClean="0">
                <a:sym typeface="Calibri" pitchFamily="34" charset="0"/>
              </a:rPr>
              <a:t>第四層</a:t>
            </a:r>
            <a:endParaRPr lang="en-US" altLang="zh-CN" smtClean="0">
              <a:sym typeface="Calibri" pitchFamily="34" charset="0"/>
            </a:endParaRPr>
          </a:p>
          <a:p>
            <a:pPr lvl="4"/>
            <a:r>
              <a:rPr lang="zh-CN" altLang="en-US" smtClean="0">
                <a:sym typeface="Calibri" pitchFamily="34" charset="0"/>
              </a:rPr>
              <a:t>第五層</a:t>
            </a:r>
          </a:p>
        </p:txBody>
      </p:sp>
      <p:sp>
        <p:nvSpPr>
          <p:cNvPr id="2052" name="日期版面配置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C1AABD4-0A83-42DE-A730-F9368AEED915}" type="datetime1">
              <a:rPr lang="zh-TW" altLang="en-US"/>
              <a:pPr/>
              <a:t>2013/3/14</a:t>
            </a:fld>
            <a:endParaRPr lang="en-US" altLang="zh-TW"/>
          </a:p>
        </p:txBody>
      </p:sp>
      <p:sp>
        <p:nvSpPr>
          <p:cNvPr id="2053" name="頁尾版面配置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054" name="投影片編號版面配置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ACE83C3-6851-485C-B5D0-1C62E0750FC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hf sldNum="0" hdr="0" ftr="0"/>
  <p:txStyles>
    <p:titleStyle>
      <a:lvl1pPr marL="457200" indent="-457200" algn="ctr" defTabSz="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pitchFamily="34" charset="0"/>
        </a:defRPr>
      </a:lvl1pPr>
      <a:lvl2pPr marL="457200" indent="-457200" algn="ctr" defTabSz="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itchFamily="34" charset="0"/>
        </a:defRPr>
      </a:lvl2pPr>
      <a:lvl3pPr marL="457200" indent="-457200" algn="ctr" defTabSz="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itchFamily="34" charset="0"/>
        </a:defRPr>
      </a:lvl3pPr>
      <a:lvl4pPr marL="457200" indent="-457200" algn="ctr" defTabSz="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itchFamily="34" charset="0"/>
        </a:defRPr>
      </a:lvl4pPr>
      <a:lvl5pPr marL="457200" indent="-457200" algn="ctr" defTabSz="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pitchFamily="34" charset="0"/>
        </a:defRPr>
      </a:lvl5pPr>
      <a:lvl6pPr marL="914400" indent="-4572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600" indent="-4572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828800" indent="-4572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286000" indent="-4572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宋体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宋体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宋体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宋体" charset="0"/>
          <a:sym typeface="Calibri" pitchFamily="34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Arial" pitchFamily="34" charset="0"/>
              </a:rPr>
              <a:t>单击此处编辑母版文本样式</a:t>
            </a:r>
            <a:endParaRPr lang="en-US" altLang="zh-CN" smtClean="0">
              <a:sym typeface="Arial" pitchFamily="34" charset="0"/>
            </a:endParaRPr>
          </a:p>
          <a:p>
            <a:pPr lvl="1"/>
            <a:r>
              <a:rPr lang="zh-CN" altLang="en-US" smtClean="0">
                <a:sym typeface="Arial" pitchFamily="34" charset="0"/>
              </a:rPr>
              <a:t>第二级</a:t>
            </a:r>
            <a:endParaRPr lang="en-US" altLang="zh-CN" smtClean="0">
              <a:sym typeface="Arial" pitchFamily="34" charset="0"/>
            </a:endParaRPr>
          </a:p>
          <a:p>
            <a:pPr lvl="2"/>
            <a:r>
              <a:rPr lang="zh-CN" altLang="en-US" smtClean="0">
                <a:sym typeface="Arial" pitchFamily="34" charset="0"/>
              </a:rPr>
              <a:t>第三级</a:t>
            </a:r>
            <a:endParaRPr lang="en-US" altLang="zh-CN" smtClean="0">
              <a:sym typeface="Arial" pitchFamily="34" charset="0"/>
            </a:endParaRPr>
          </a:p>
          <a:p>
            <a:pPr lvl="3"/>
            <a:r>
              <a:rPr lang="zh-CN" altLang="en-US" smtClean="0">
                <a:sym typeface="Arial" pitchFamily="34" charset="0"/>
              </a:rPr>
              <a:t>第四级</a:t>
            </a:r>
            <a:endParaRPr lang="en-US" altLang="zh-CN" smtClean="0">
              <a:sym typeface="Arial" pitchFamily="34" charset="0"/>
            </a:endParaRPr>
          </a:p>
          <a:p>
            <a:pPr lvl="4"/>
            <a:r>
              <a:rPr lang="zh-CN" altLang="en-US" smtClean="0">
                <a:sym typeface="Arial" pitchFamily="34" charset="0"/>
              </a:rPr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E2A873-6A9F-4E5E-A3F6-67DF431D769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宋体" charset="0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宋体" charset="0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宋体" charset="0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宋体" charset="0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宋体" charset="0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hockpaper.com/wp-content/uploads/2012/03/%E6%9E%97%E5%B3%BB%E4%B8%9E%E7%B8%BD%E7%9B%A312.jpg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peitimes.com/News/taiwan/archives/2012/07/11/2003537483" TargetMode="External"/><Relationship Id="rId2" Type="http://schemas.openxmlformats.org/officeDocument/2006/relationships/hyperlink" Target="http://eng.tteacafe.tw/?p=996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taipeitimes.com/News/feat/archives/2001/04/06/0000080612/2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392113" y="0"/>
            <a:ext cx="8285162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800" b="1" dirty="0">
                <a:solidFill>
                  <a:srgbClr val="00B050"/>
                </a:solidFill>
                <a:sym typeface="Arial" pitchFamily="34" charset="0"/>
              </a:rPr>
              <a:t>Development of</a:t>
            </a:r>
            <a:r>
              <a:rPr lang="en-US" altLang="zh-TW" sz="4800" b="1" i="1" dirty="0">
                <a:solidFill>
                  <a:srgbClr val="00B050"/>
                </a:solidFill>
                <a:sym typeface="Arial" pitchFamily="34" charset="0"/>
              </a:rPr>
              <a:t> </a:t>
            </a:r>
            <a:r>
              <a:rPr lang="zh-TW" altLang="en-US" sz="4800" b="1" i="1" dirty="0">
                <a:solidFill>
                  <a:srgbClr val="00B050"/>
                </a:solidFill>
                <a:sym typeface="Arial" pitchFamily="34" charset="0"/>
              </a:rPr>
              <a:t/>
            </a:r>
            <a:br>
              <a:rPr lang="zh-TW" altLang="en-US" sz="4800" b="1" i="1" dirty="0">
                <a:solidFill>
                  <a:srgbClr val="00B050"/>
                </a:solidFill>
                <a:sym typeface="Arial" pitchFamily="34" charset="0"/>
              </a:rPr>
            </a:br>
            <a:r>
              <a:rPr lang="en-US" altLang="zh-TW" sz="4800" b="1" dirty="0">
                <a:solidFill>
                  <a:srgbClr val="00B050"/>
                </a:solidFill>
                <a:sym typeface="Arial" pitchFamily="34" charset="0"/>
              </a:rPr>
              <a:t>Creative Cultural Industry</a:t>
            </a:r>
            <a:r>
              <a:rPr lang="zh-TW" altLang="en-US" sz="4800" b="1" dirty="0">
                <a:solidFill>
                  <a:srgbClr val="00B050"/>
                </a:solidFill>
                <a:sym typeface="Arial" pitchFamily="34" charset="0"/>
              </a:rPr>
              <a:t/>
            </a:r>
            <a:br>
              <a:rPr lang="zh-TW" altLang="en-US" sz="4800" b="1" dirty="0">
                <a:solidFill>
                  <a:srgbClr val="00B050"/>
                </a:solidFill>
                <a:sym typeface="Arial" pitchFamily="34" charset="0"/>
              </a:rPr>
            </a:br>
            <a:r>
              <a:rPr lang="en-US" altLang="zh-TW" sz="4800" b="1" dirty="0">
                <a:solidFill>
                  <a:srgbClr val="00B050"/>
                </a:solidFill>
                <a:sym typeface="Arial" pitchFamily="34" charset="0"/>
              </a:rPr>
              <a:t> in Taipei</a:t>
            </a:r>
            <a:endParaRPr lang="en-US" altLang="zh-TW" sz="2400" dirty="0">
              <a:solidFill>
                <a:srgbClr val="00B050"/>
              </a:solidFill>
            </a:endParaRP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401763" y="4654550"/>
            <a:ext cx="6400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sz="3200" b="1">
                <a:solidFill>
                  <a:srgbClr val="000066"/>
                </a:solidFill>
                <a:sym typeface="Arial" pitchFamily="34" charset="0"/>
              </a:rPr>
              <a:t>CC</a:t>
            </a:r>
            <a:r>
              <a:rPr lang="en-US" altLang="zh-TW" sz="2800" b="1">
                <a:solidFill>
                  <a:srgbClr val="000066"/>
                </a:solidFill>
                <a:sym typeface="Arial" pitchFamily="34" charset="0"/>
              </a:rPr>
              <a:t>III  sec. E</a:t>
            </a:r>
            <a:endParaRPr lang="zh-TW" altLang="en-US" sz="2800" b="1">
              <a:solidFill>
                <a:srgbClr val="000066"/>
              </a:solidFill>
              <a:sym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TW" sz="3200" b="1">
                <a:solidFill>
                  <a:srgbClr val="000066"/>
                </a:solidFill>
                <a:sym typeface="Arial" pitchFamily="34" charset="0"/>
              </a:rPr>
              <a:t>Erin, Eva, Jessie &amp; Yvonne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347913"/>
            <a:ext cx="792638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9750" y="333375"/>
            <a:ext cx="49958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TW" altLang="en-US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Analys</a:t>
            </a:r>
            <a:r>
              <a:rPr lang="en-US" altLang="zh-TW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is</a:t>
            </a:r>
            <a:endParaRPr lang="zh-TW" altLang="en-US" sz="40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Fuzzy definition about CCI</a:t>
            </a:r>
            <a:endParaRPr lang="zh-TW" altLang="en-US"/>
          </a:p>
        </p:txBody>
      </p:sp>
      <p:sp>
        <p:nvSpPr>
          <p:cNvPr id="51203" name="Text Box 4"/>
          <p:cNvSpPr>
            <a:spLocks noChangeArrowheads="1"/>
          </p:cNvSpPr>
          <p:nvPr/>
        </p:nvSpPr>
        <p:spPr bwMode="auto">
          <a:xfrm>
            <a:off x="4356100" y="1844675"/>
            <a:ext cx="439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00"/>
                </a:solidFill>
                <a:sym typeface="Arial" pitchFamily="34" charset="0"/>
              </a:rPr>
              <a:t>Do you know what CCI is?</a:t>
            </a:r>
            <a:endParaRPr lang="zh-TW" altLang="en-US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5375275"/>
            <a:ext cx="4016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6"/>
          <p:cNvSpPr>
            <a:spLocks noChangeArrowheads="1"/>
          </p:cNvSpPr>
          <p:nvPr/>
        </p:nvSpPr>
        <p:spPr bwMode="auto">
          <a:xfrm>
            <a:off x="1692275" y="18446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1206" name="Text Box 7"/>
          <p:cNvSpPr>
            <a:spLocks noChangeArrowheads="1"/>
          </p:cNvSpPr>
          <p:nvPr/>
        </p:nvSpPr>
        <p:spPr bwMode="auto">
          <a:xfrm>
            <a:off x="1113216" y="5302250"/>
            <a:ext cx="2950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sym typeface="Arial" pitchFamily="34" charset="0"/>
              </a:rPr>
              <a:t>Not very well </a:t>
            </a:r>
            <a:endParaRPr lang="zh-TW" altLang="en-US" sz="2000" dirty="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00"/>
                </a:solidFill>
                <a:sym typeface="Arial" pitchFamily="34" charset="0"/>
              </a:rPr>
              <a:t>Yes</a:t>
            </a:r>
            <a:endParaRPr lang="zh-TW" altLang="en-US" sz="2000" dirty="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00"/>
                </a:solidFill>
                <a:sym typeface="Arial" pitchFamily="34" charset="0"/>
              </a:rPr>
              <a:t>No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2203450"/>
            <a:ext cx="7278687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2"/>
          <p:cNvSpPr>
            <a:spLocks noChangeArrowheads="1"/>
          </p:cNvSpPr>
          <p:nvPr/>
        </p:nvSpPr>
        <p:spPr bwMode="auto">
          <a:xfrm>
            <a:off x="609600" y="260350"/>
            <a:ext cx="6988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TW" sz="4000" b="1">
                <a:solidFill>
                  <a:srgbClr val="3333CC"/>
                </a:solidFill>
                <a:sym typeface="Arial" pitchFamily="34" charset="0"/>
              </a:rPr>
              <a:t>Analysis</a:t>
            </a:r>
            <a:endParaRPr lang="zh-TW" altLang="en-US" sz="4000" b="1">
              <a:solidFill>
                <a:srgbClr val="3333CC"/>
              </a:solidFill>
              <a:sym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800" b="1">
                <a:solidFill>
                  <a:srgbClr val="000000"/>
                </a:solidFill>
                <a:sym typeface="Arial" pitchFamily="34" charset="0"/>
              </a:rPr>
              <a:t>Wide acceptance for creative jobs</a:t>
            </a:r>
            <a:endParaRPr lang="zh-TW" altLang="en-US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4654550"/>
            <a:ext cx="531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5"/>
          <p:cNvSpPr>
            <a:spLocks noChangeArrowheads="1"/>
          </p:cNvSpPr>
          <p:nvPr/>
        </p:nvSpPr>
        <p:spPr bwMode="auto">
          <a:xfrm>
            <a:off x="1401763" y="1627188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00"/>
                </a:solidFill>
                <a:sym typeface="Arial" pitchFamily="34" charset="0"/>
              </a:rPr>
              <a:t>The popular jobs nowadays</a:t>
            </a:r>
            <a:endParaRPr lang="en-US" altLang="zh-TW"/>
          </a:p>
        </p:txBody>
      </p:sp>
      <p:sp>
        <p:nvSpPr>
          <p:cNvPr id="52229" name="Text Box 6"/>
          <p:cNvSpPr>
            <a:spLocks noChangeArrowheads="1"/>
          </p:cNvSpPr>
          <p:nvPr/>
        </p:nvSpPr>
        <p:spPr bwMode="auto">
          <a:xfrm>
            <a:off x="825500" y="4581525"/>
            <a:ext cx="33131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Designing and creative jobs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Economic jobs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Jobs with language skills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Engineering jobs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838" y="2492375"/>
            <a:ext cx="734695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12775" y="404813"/>
            <a:ext cx="68405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TW" altLang="en-US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Analys</a:t>
            </a:r>
            <a:r>
              <a:rPr lang="en-US" altLang="zh-TW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is</a:t>
            </a:r>
            <a:endParaRPr lang="zh-TW" altLang="en-US" sz="40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Low participation in CCI activities</a:t>
            </a:r>
            <a:endParaRPr lang="zh-TW" altLang="en-US"/>
          </a:p>
        </p:txBody>
      </p:sp>
      <p:sp>
        <p:nvSpPr>
          <p:cNvPr id="53251" name="AutoShape 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3252" name="AutoShape 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3253" name="Text Box 6"/>
          <p:cNvSpPr>
            <a:spLocks noChangeArrowheads="1"/>
          </p:cNvSpPr>
          <p:nvPr/>
        </p:nvSpPr>
        <p:spPr bwMode="auto">
          <a:xfrm>
            <a:off x="1835150" y="1916113"/>
            <a:ext cx="677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00"/>
                </a:solidFill>
                <a:sym typeface="Arial" pitchFamily="34" charset="0"/>
              </a:rPr>
              <a:t>How many places do you know about CCI?</a:t>
            </a:r>
            <a:endParaRPr lang="en-US" altLang="zh-TW"/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5230813"/>
            <a:ext cx="3397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8"/>
          <p:cNvSpPr>
            <a:spLocks noChangeArrowheads="1"/>
          </p:cNvSpPr>
          <p:nvPr/>
        </p:nvSpPr>
        <p:spPr bwMode="auto">
          <a:xfrm>
            <a:off x="1331913" y="29241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3256" name="Text Box 9"/>
          <p:cNvSpPr>
            <a:spLocks noChangeArrowheads="1"/>
          </p:cNvSpPr>
          <p:nvPr/>
        </p:nvSpPr>
        <p:spPr bwMode="auto">
          <a:xfrm>
            <a:off x="1689100" y="5159375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sym typeface="Arial" pitchFamily="34" charset="0"/>
              </a:rPr>
              <a:t>0-5</a:t>
            </a:r>
            <a:endParaRPr lang="zh-TW" altLang="en-US" sz="2000" dirty="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sym typeface="Arial" pitchFamily="34" charset="0"/>
              </a:rPr>
              <a:t>6</a:t>
            </a:r>
            <a:r>
              <a:rPr lang="en-US" altLang="zh-TW" sz="2000" dirty="0" smtClean="0">
                <a:solidFill>
                  <a:srgbClr val="000000"/>
                </a:solidFill>
                <a:sym typeface="Arial" pitchFamily="34" charset="0"/>
              </a:rPr>
              <a:t>-10</a:t>
            </a:r>
            <a:endParaRPr lang="zh-TW" altLang="en-US" sz="2000" dirty="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sym typeface="Arial" pitchFamily="34" charset="0"/>
              </a:rPr>
              <a:t>More than 10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1627188"/>
            <a:ext cx="74183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3"/>
          <p:cNvSpPr>
            <a:spLocks noChangeArrowheads="1"/>
          </p:cNvSpPr>
          <p:nvPr/>
        </p:nvSpPr>
        <p:spPr bwMode="auto">
          <a:xfrm>
            <a:off x="1546225" y="6096000"/>
            <a:ext cx="669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00"/>
                </a:solidFill>
                <a:sym typeface="Arial" pitchFamily="34" charset="0"/>
              </a:rPr>
              <a:t>The frequency of going to CCI activities</a:t>
            </a:r>
            <a:endParaRPr lang="en-US" altLang="zh-TW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4581525"/>
            <a:ext cx="590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5"/>
          <p:cNvSpPr>
            <a:spLocks noChangeArrowheads="1"/>
          </p:cNvSpPr>
          <p:nvPr/>
        </p:nvSpPr>
        <p:spPr bwMode="auto">
          <a:xfrm>
            <a:off x="1473200" y="4581525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Once a season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Once a month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Once a week</a:t>
            </a:r>
            <a:endParaRPr lang="en-US" altLang="zh-TW"/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247650" y="0"/>
            <a:ext cx="63023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TW" altLang="en-US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Analys</a:t>
            </a:r>
            <a:r>
              <a:rPr lang="en-US" altLang="zh-TW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is</a:t>
            </a:r>
            <a:endParaRPr lang="zh-TW" altLang="en-US" sz="40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Low participation in CCI</a:t>
            </a:r>
            <a:r>
              <a:rPr lang="en-US" altLang="zh-TW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activities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2563813"/>
            <a:ext cx="75676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38163" y="260350"/>
            <a:ext cx="8064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Analys</a:t>
            </a:r>
            <a:r>
              <a:rPr lang="en-US" altLang="zh-TW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is</a:t>
            </a:r>
            <a:endParaRPr lang="zh-TW" altLang="en-US" sz="40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E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</a:rPr>
              <a:t>valuation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</a:rPr>
              <a:t>towards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</a:rPr>
              <a:t>Taipei CCI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's prospect</a:t>
            </a:r>
            <a:endParaRPr lang="zh-TW" altLang="en-US" sz="2800" b="1">
              <a:solidFill>
                <a:srgbClr val="000000"/>
              </a:solidFill>
              <a:sym typeface="Arial" pitchFamily="34" charset="0"/>
            </a:endParaRPr>
          </a:p>
          <a:p>
            <a:r>
              <a:rPr lang="zh-TW" altLang="en-US" sz="280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Optimistic attitude towards CCI</a:t>
            </a:r>
            <a:endParaRPr lang="zh-TW" altLang="en-US"/>
          </a:p>
        </p:txBody>
      </p:sp>
      <p:sp>
        <p:nvSpPr>
          <p:cNvPr id="55299" name="Text Box 4"/>
          <p:cNvSpPr>
            <a:spLocks noChangeArrowheads="1"/>
          </p:cNvSpPr>
          <p:nvPr/>
        </p:nvSpPr>
        <p:spPr bwMode="auto">
          <a:xfrm>
            <a:off x="1041400" y="1987550"/>
            <a:ext cx="648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66"/>
                </a:solidFill>
                <a:sym typeface="Arial" pitchFamily="34" charset="0"/>
              </a:rPr>
              <a:t>Do you think CCI has promising prospect?</a:t>
            </a:r>
            <a:endParaRPr lang="en-US" altLang="zh-TW"/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5159375"/>
            <a:ext cx="4016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6"/>
          <p:cNvSpPr>
            <a:spLocks noChangeArrowheads="1"/>
          </p:cNvSpPr>
          <p:nvPr/>
        </p:nvSpPr>
        <p:spPr bwMode="auto">
          <a:xfrm>
            <a:off x="1330325" y="5159375"/>
            <a:ext cx="215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Yes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Not so sure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No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8" y="1627188"/>
            <a:ext cx="6916737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Box 3"/>
          <p:cNvSpPr>
            <a:spLocks noChangeArrowheads="1"/>
          </p:cNvSpPr>
          <p:nvPr/>
        </p:nvSpPr>
        <p:spPr bwMode="auto">
          <a:xfrm>
            <a:off x="1041400" y="5878513"/>
            <a:ext cx="633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000000"/>
                </a:solidFill>
                <a:sym typeface="Arial" pitchFamily="34" charset="0"/>
              </a:rPr>
              <a:t>The willingness of working for CCI if possible</a:t>
            </a:r>
            <a:endParaRPr lang="en-US" altLang="zh-TW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4294188"/>
            <a:ext cx="4000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5"/>
          <p:cNvSpPr>
            <a:spLocks noChangeArrowheads="1"/>
          </p:cNvSpPr>
          <p:nvPr/>
        </p:nvSpPr>
        <p:spPr bwMode="auto">
          <a:xfrm>
            <a:off x="752475" y="4294188"/>
            <a:ext cx="1946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Yes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It depends</a:t>
            </a:r>
            <a:endParaRPr lang="zh-TW" altLang="en-US" sz="200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sym typeface="Arial" pitchFamily="34" charset="0"/>
              </a:rPr>
              <a:t>No</a:t>
            </a:r>
            <a:endParaRPr lang="en-US" altLang="zh-TW"/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322263" y="0"/>
            <a:ext cx="8064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Analys</a:t>
            </a:r>
            <a:r>
              <a:rPr lang="en-US" altLang="zh-TW" sz="40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is</a:t>
            </a:r>
            <a:endParaRPr lang="zh-TW" altLang="en-US" sz="40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E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</a:rPr>
              <a:t>valuation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</a:rPr>
              <a:t>towards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</a:rPr>
              <a:t>Taipei CCI</a:t>
            </a:r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's prospect</a:t>
            </a:r>
            <a:endParaRPr lang="zh-TW" altLang="en-US" sz="2800" b="1">
              <a:solidFill>
                <a:srgbClr val="000000"/>
              </a:solidFill>
              <a:sym typeface="Arial" pitchFamily="34" charset="0"/>
            </a:endParaRPr>
          </a:p>
          <a:p>
            <a:r>
              <a:rPr lang="zh-TW" altLang="en-US" sz="280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Optimistic attitude towards CCI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971550" y="2852738"/>
            <a:ext cx="6192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7346" name="Text Box 3"/>
          <p:cNvSpPr>
            <a:spLocks noChangeArrowheads="1"/>
          </p:cNvSpPr>
          <p:nvPr/>
        </p:nvSpPr>
        <p:spPr bwMode="auto">
          <a:xfrm>
            <a:off x="250825" y="187325"/>
            <a:ext cx="82121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sym typeface="Arial" pitchFamily="34" charset="0"/>
              </a:rPr>
              <a:t>Reasons for interviewing The Can &amp; ArtYard </a:t>
            </a:r>
            <a:endParaRPr lang="zh-TW" altLang="en-US" sz="2800" b="1">
              <a:solidFill>
                <a:srgbClr val="000000"/>
              </a:solidFill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sym typeface="Arial" pitchFamily="34" charset="0"/>
              </a:rPr>
              <a:t> We need </a:t>
            </a:r>
            <a:r>
              <a:rPr lang="en-US" altLang="zh-CN" sz="2000">
                <a:solidFill>
                  <a:srgbClr val="000000"/>
                </a:solidFill>
                <a:sym typeface="Arial" pitchFamily="34" charset="0"/>
              </a:rPr>
              <a:t>first-hand information about CCI</a:t>
            </a:r>
            <a:endParaRPr lang="en-US" altLang="zh-CN">
              <a:solidFill>
                <a:srgbClr val="000000"/>
              </a:solidFill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sym typeface="Arial" pitchFamily="34" charset="0"/>
              </a:rPr>
              <a:t>Many college students have </a:t>
            </a:r>
            <a:r>
              <a:rPr lang="en-US" altLang="zh-CN" sz="2000">
                <a:solidFill>
                  <a:srgbClr val="000000"/>
                </a:solidFill>
                <a:sym typeface="Arial" pitchFamily="34" charset="0"/>
              </a:rPr>
              <a:t>been to Four Four South Village&amp; Good Cho's but few have been to The Can &amp; ArtYard</a:t>
            </a:r>
            <a:endParaRPr lang="en-US" altLang="zh-CN">
              <a:solidFill>
                <a:srgbClr val="000000"/>
              </a:solidFill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sym typeface="Arial" pitchFamily="34" charset="0"/>
              </a:rPr>
              <a:t> The Can &amp; ArtYard are avaliable for interview</a:t>
            </a:r>
            <a:r>
              <a:rPr lang="zh-CN" altLang="en-US" sz="2400">
                <a:solidFill>
                  <a:srgbClr val="000000"/>
                </a:solidFill>
                <a:sym typeface="Arial" pitchFamily="34" charset="0"/>
              </a:rPr>
              <a:t> </a:t>
            </a:r>
          </a:p>
        </p:txBody>
      </p:sp>
      <p:sp>
        <p:nvSpPr>
          <p:cNvPr id="57347" name="Text Box 5"/>
          <p:cNvSpPr>
            <a:spLocks noChangeArrowheads="1"/>
          </p:cNvSpPr>
          <p:nvPr/>
        </p:nvSpPr>
        <p:spPr bwMode="auto"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7348" name="Text Box 6"/>
          <p:cNvSpPr>
            <a:spLocks noChangeArrowheads="1"/>
          </p:cNvSpPr>
          <p:nvPr/>
        </p:nvSpPr>
        <p:spPr bwMode="auto">
          <a:xfrm>
            <a:off x="681038" y="5807075"/>
            <a:ext cx="604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66"/>
                </a:solidFill>
                <a:sym typeface="Arial" pitchFamily="34" charset="0"/>
              </a:rPr>
              <a:t>Have you been to The Can &amp; ArtYard?</a:t>
            </a:r>
            <a:endParaRPr lang="zh-TW" altLang="en-US"/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2997200"/>
            <a:ext cx="531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57351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060575"/>
            <a:ext cx="62690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>
            <a:spLocks noChangeArrowheads="1"/>
          </p:cNvSpPr>
          <p:nvPr/>
        </p:nvSpPr>
        <p:spPr bwMode="auto">
          <a:xfrm>
            <a:off x="681038" y="2924175"/>
            <a:ext cx="43227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Arial" pitchFamily="34" charset="0"/>
              </a:rPr>
              <a:t>None</a:t>
            </a:r>
            <a:endParaRPr lang="zh-TW" altLang="en-US">
              <a:solidFill>
                <a:srgbClr val="000000"/>
              </a:solidFill>
              <a:sym typeface="Arial" pitchFamily="34" charset="0"/>
            </a:endParaRPr>
          </a:p>
          <a:p>
            <a:r>
              <a:rPr lang="zh-CN" altLang="en-US">
                <a:solidFill>
                  <a:srgbClr val="000000"/>
                </a:solidFill>
                <a:sym typeface="Arial" pitchFamily="34" charset="0"/>
              </a:rPr>
              <a:t>Four Four South </a:t>
            </a:r>
            <a:r>
              <a:rPr lang="en-US" altLang="zh-TW">
                <a:solidFill>
                  <a:srgbClr val="000000"/>
                </a:solidFill>
                <a:sym typeface="Arial" pitchFamily="34" charset="0"/>
              </a:rPr>
              <a:t>Village</a:t>
            </a:r>
            <a:r>
              <a:rPr lang="zh-CN" altLang="en-US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sym typeface="Arial" pitchFamily="34" charset="0"/>
              </a:rPr>
              <a:t>&amp;</a:t>
            </a:r>
            <a:r>
              <a:rPr lang="zh-TW" altLang="en-US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sym typeface="Arial" pitchFamily="34" charset="0"/>
              </a:rPr>
              <a:t>Good Cho</a:t>
            </a:r>
            <a:r>
              <a:rPr lang="zh-CN" altLang="en-US">
                <a:solidFill>
                  <a:srgbClr val="000000"/>
                </a:solidFill>
                <a:sym typeface="Arial" pitchFamily="34" charset="0"/>
              </a:rPr>
              <a:t>'s</a:t>
            </a:r>
            <a:endParaRPr lang="zh-TW" altLang="en-US">
              <a:solidFill>
                <a:srgbClr val="000000"/>
              </a:solidFill>
              <a:sym typeface="Arial" pitchFamily="34" charset="0"/>
            </a:endParaRPr>
          </a:p>
          <a:p>
            <a:r>
              <a:rPr lang="zh-CN" altLang="en-US">
                <a:solidFill>
                  <a:srgbClr val="000000"/>
                </a:solidFill>
                <a:sym typeface="Arial" pitchFamily="34" charset="0"/>
              </a:rPr>
              <a:t>The Can</a:t>
            </a:r>
            <a:endParaRPr lang="zh-TW" altLang="en-US">
              <a:solidFill>
                <a:srgbClr val="000000"/>
              </a:solidFill>
              <a:sym typeface="Arial" pitchFamily="34" charset="0"/>
            </a:endParaRPr>
          </a:p>
          <a:p>
            <a:r>
              <a:rPr lang="zh-CN" altLang="en-US">
                <a:solidFill>
                  <a:srgbClr val="000000"/>
                </a:solidFill>
                <a:sym typeface="Arial" pitchFamily="34" charset="0"/>
              </a:rPr>
              <a:t>ArtYard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3141663"/>
            <a:ext cx="8229600" cy="1719262"/>
          </a:xfrm>
        </p:spPr>
        <p:txBody>
          <a:bodyPr/>
          <a:lstStyle/>
          <a:p>
            <a:pPr eaLnBrk="1" hangingPunct="1"/>
            <a:r>
              <a:rPr kumimoji="0" lang="en-US" altLang="zh-TW" sz="3200" b="1" smtClean="0">
                <a:solidFill>
                  <a:schemeClr val="tx1"/>
                </a:solidFill>
              </a:rPr>
              <a:t>Interviews</a:t>
            </a:r>
            <a:r>
              <a:rPr kumimoji="0" lang="zh-TW" altLang="en-US" sz="3200" b="1" smtClean="0">
                <a:solidFill>
                  <a:schemeClr val="tx1"/>
                </a:solidFill>
              </a:rPr>
              <a:t> of </a:t>
            </a:r>
            <a:r>
              <a:rPr kumimoji="0" lang="zh-TW" altLang="en-US" sz="3200" b="1" smtClean="0">
                <a:solidFill>
                  <a:schemeClr val="tx1"/>
                </a:solidFill>
                <a:ea typeface="微軟正黑體" pitchFamily="34" charset="-120"/>
              </a:rPr>
              <a:t>CCI in Taipei</a:t>
            </a:r>
            <a:br>
              <a:rPr kumimoji="0" lang="zh-TW" altLang="en-US" sz="3200" b="1" smtClean="0">
                <a:solidFill>
                  <a:schemeClr val="tx1"/>
                </a:solidFill>
                <a:ea typeface="微軟正黑體" pitchFamily="34" charset="-120"/>
              </a:rPr>
            </a:br>
            <a:r>
              <a:rPr kumimoji="0" lang="zh-TW" altLang="en-US" sz="3200" b="1" smtClean="0">
                <a:solidFill>
                  <a:srgbClr val="3333CC"/>
                </a:solidFill>
                <a:ea typeface="微軟正黑體" pitchFamily="34" charset="-120"/>
              </a:rPr>
              <a:t/>
            </a:r>
            <a:br>
              <a:rPr kumimoji="0" lang="zh-TW" altLang="en-US" sz="3200" b="1" smtClean="0">
                <a:solidFill>
                  <a:srgbClr val="3333CC"/>
                </a:solidFill>
                <a:ea typeface="微軟正黑體" pitchFamily="34" charset="-120"/>
              </a:rPr>
            </a:br>
            <a:r>
              <a:rPr kumimoji="0" lang="zh-TW" altLang="en-US" sz="7200" b="1" smtClean="0">
                <a:solidFill>
                  <a:srgbClr val="3333CC"/>
                </a:solidFill>
              </a:rPr>
              <a:t>The Can </a:t>
            </a:r>
            <a:r>
              <a:rPr kumimoji="0" lang="en-US" altLang="zh-TW" sz="7200" b="1" smtClean="0">
                <a:solidFill>
                  <a:srgbClr val="3333CC"/>
                </a:solidFill>
              </a:rPr>
              <a:t/>
            </a:r>
            <a:br>
              <a:rPr kumimoji="0" lang="en-US" altLang="zh-TW" sz="7200" b="1" smtClean="0">
                <a:solidFill>
                  <a:srgbClr val="3333CC"/>
                </a:solidFill>
              </a:rPr>
            </a:br>
            <a:r>
              <a:rPr kumimoji="0" lang="zh-TW" altLang="en-US" sz="7200" b="1" smtClean="0">
                <a:solidFill>
                  <a:srgbClr val="3333CC"/>
                </a:solidFill>
              </a:rPr>
              <a:t>&amp; </a:t>
            </a:r>
            <a:br>
              <a:rPr kumimoji="0" lang="zh-TW" altLang="en-US" sz="7200" b="1" smtClean="0">
                <a:solidFill>
                  <a:srgbClr val="3333CC"/>
                </a:solidFill>
              </a:rPr>
            </a:br>
            <a:r>
              <a:rPr kumimoji="0" lang="zh-TW" altLang="en-US" sz="7200" b="1" smtClean="0">
                <a:solidFill>
                  <a:srgbClr val="3333CC"/>
                </a:solidFill>
              </a:rPr>
              <a:t> ArtYard</a:t>
            </a:r>
            <a:endParaRPr kumimoji="0" lang="zh-TW" altLang="en-US" sz="3200" b="1" smtClean="0">
              <a:solidFill>
                <a:srgbClr val="3333CC"/>
              </a:solidFill>
              <a:ea typeface="微軟正黑體" pitchFamily="34" charset="-12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400" b="1" i="1">
                <a:solidFill>
                  <a:schemeClr val="tx2"/>
                </a:solidFill>
                <a:sym typeface="Arial" pitchFamily="34" charset="0"/>
              </a:rPr>
              <a:t>Research method </a:t>
            </a:r>
            <a:r>
              <a:rPr lang="en-US" altLang="zh-TW" sz="4400" b="1" i="1">
                <a:solidFill>
                  <a:srgbClr val="000000"/>
                </a:solidFill>
                <a:sym typeface="Arial" pitchFamily="34" charset="0"/>
              </a:rPr>
              <a:t>(II)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4213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內容版面配置區 6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569913" y="0"/>
            <a:ext cx="9818688" cy="6886575"/>
          </a:xfrm>
        </p:spPr>
      </p:pic>
      <p:sp>
        <p:nvSpPr>
          <p:cNvPr id="59395" name="標題 1"/>
          <p:cNvSpPr>
            <a:spLocks noChangeArrowheads="1"/>
          </p:cNvSpPr>
          <p:nvPr/>
        </p:nvSpPr>
        <p:spPr bwMode="auto">
          <a:xfrm>
            <a:off x="2914650" y="5778500"/>
            <a:ext cx="6626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5400" b="1" i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Can in Sanhsia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7475"/>
            <a:ext cx="8929687" cy="1412875"/>
          </a:xfrm>
        </p:spPr>
        <p:txBody>
          <a:bodyPr/>
          <a:lstStyle/>
          <a:p>
            <a:pPr marL="0" indent="0" algn="l" eaLnBrk="1" hangingPunct="1"/>
            <a:r>
              <a:rPr kumimoji="0" lang="zh-TW" altLang="en-US" sz="2800" b="1" smtClean="0"/>
              <a:t>Histor</a:t>
            </a:r>
            <a:r>
              <a:rPr kumimoji="0" lang="en-US" altLang="zh-TW" sz="2800" b="1" smtClean="0"/>
              <a:t>ical Background of Sanhsia</a:t>
            </a:r>
            <a:r>
              <a:rPr kumimoji="0" lang="zh-TW" altLang="en-US" sz="3600" b="1" smtClean="0"/>
              <a:t/>
            </a:r>
            <a:br>
              <a:rPr kumimoji="0" lang="zh-TW" altLang="en-US" sz="3600" b="1" smtClean="0"/>
            </a:br>
            <a:r>
              <a:rPr kumimoji="0" lang="en-US" altLang="zh-TW" sz="3600" b="1" smtClean="0">
                <a:solidFill>
                  <a:srgbClr val="3333CC"/>
                </a:solidFill>
              </a:rPr>
              <a:t>The Forming of Sanhsia Town </a:t>
            </a:r>
            <a:r>
              <a:rPr kumimoji="0" lang="zh-TW" altLang="en-US" sz="3600" b="1" smtClean="0">
                <a:solidFill>
                  <a:srgbClr val="3333CC"/>
                </a:solidFill>
              </a:rPr>
              <a:t/>
            </a:r>
            <a:br>
              <a:rPr kumimoji="0" lang="zh-TW" altLang="en-US" sz="3600" b="1" smtClean="0">
                <a:solidFill>
                  <a:srgbClr val="3333CC"/>
                </a:solidFill>
              </a:rPr>
            </a:br>
            <a:r>
              <a:rPr kumimoji="0" lang="en-US" altLang="zh-TW" sz="3600" b="1" smtClean="0">
                <a:solidFill>
                  <a:srgbClr val="3333CC"/>
                </a:solidFill>
              </a:rPr>
              <a:t>and Flourish Business During Qing Qianlong</a:t>
            </a:r>
            <a:endParaRPr kumimoji="0" lang="zh-TW" altLang="en-US" sz="3600" b="1" smtClean="0">
              <a:solidFill>
                <a:srgbClr val="3333CC"/>
              </a:solidFill>
            </a:endParaRPr>
          </a:p>
        </p:txBody>
      </p:sp>
      <p:sp>
        <p:nvSpPr>
          <p:cNvPr id="60418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457200" y="1773238"/>
            <a:ext cx="8686800" cy="5084762"/>
          </a:xfrm>
        </p:spPr>
        <p:txBody>
          <a:bodyPr/>
          <a:lstStyle/>
          <a:p>
            <a:pPr eaLnBrk="1" hangingPunct="1"/>
            <a:r>
              <a:rPr kumimoji="0" lang="en-US" altLang="zh-TW" b="1" dirty="0" smtClean="0"/>
              <a:t>Late Ming Dynasty</a:t>
            </a:r>
            <a:endParaRPr kumimoji="0" lang="zh-TW" altLang="en-US" b="1" dirty="0" smtClean="0"/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kumimoji="0" lang="en-US" altLang="zh-TW" dirty="0" smtClean="0"/>
              <a:t>Immigrants from Mainland China</a:t>
            </a:r>
            <a:endParaRPr kumimoji="0" lang="zh-TW" altLang="en-US" dirty="0" smtClean="0"/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kumimoji="0" lang="en-US" altLang="zh-TW" dirty="0" smtClean="0"/>
              <a:t>Along </a:t>
            </a:r>
            <a:r>
              <a:rPr kumimoji="0" lang="en-US" altLang="zh-TW" dirty="0" err="1" smtClean="0"/>
              <a:t>Sanhsia</a:t>
            </a:r>
            <a:r>
              <a:rPr kumimoji="0" lang="en-US" altLang="zh-TW" dirty="0" smtClean="0"/>
              <a:t> river</a:t>
            </a:r>
            <a:r>
              <a:rPr kumimoji="0" lang="en-US" altLang="zh-TW" dirty="0" smtClean="0">
                <a:sym typeface="Wingdings" pitchFamily="2" charset="2"/>
              </a:rPr>
              <a:t> mountain areas</a:t>
            </a:r>
            <a:endParaRPr kumimoji="0" lang="zh-TW" altLang="en-US" dirty="0" smtClean="0">
              <a:sym typeface="Wingdings" pitchFamily="2" charset="2"/>
            </a:endParaRP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kumimoji="0" lang="en-US" altLang="zh-TW" dirty="0" smtClean="0">
                <a:solidFill>
                  <a:srgbClr val="006600"/>
                </a:solidFill>
              </a:rPr>
              <a:t>Tea plantation</a:t>
            </a:r>
            <a:r>
              <a:rPr kumimoji="0" lang="en-US" altLang="zh-TW" dirty="0" smtClean="0"/>
              <a:t> </a:t>
            </a:r>
            <a:r>
              <a:rPr kumimoji="0" lang="en-US" altLang="zh-TW" dirty="0" smtClean="0">
                <a:solidFill>
                  <a:srgbClr val="006600"/>
                </a:solidFill>
              </a:rPr>
              <a:t>and </a:t>
            </a:r>
            <a:r>
              <a:rPr kumimoji="0" lang="en-US" altLang="zh-TW" dirty="0" err="1" smtClean="0">
                <a:solidFill>
                  <a:srgbClr val="006600"/>
                </a:solidFill>
              </a:rPr>
              <a:t>daqing</a:t>
            </a:r>
            <a:r>
              <a:rPr kumimoji="0" lang="en-US" altLang="zh-TW" dirty="0" smtClean="0">
                <a:solidFill>
                  <a:srgbClr val="006600"/>
                </a:solidFill>
              </a:rPr>
              <a:t> (</a:t>
            </a:r>
            <a:r>
              <a:rPr kumimoji="0" lang="zh-TW" altLang="en-US" dirty="0" smtClean="0">
                <a:solidFill>
                  <a:srgbClr val="006600"/>
                </a:solidFill>
              </a:rPr>
              <a:t>大菁</a:t>
            </a:r>
            <a:r>
              <a:rPr kumimoji="0" lang="en-US" altLang="zh-TW" dirty="0" smtClean="0">
                <a:solidFill>
                  <a:srgbClr val="006600"/>
                </a:solidFill>
              </a:rPr>
              <a:t>)</a:t>
            </a:r>
            <a:r>
              <a:rPr kumimoji="0" lang="zh-TW" altLang="en-US" dirty="0" smtClean="0">
                <a:solidFill>
                  <a:srgbClr val="006600"/>
                </a:solidFill>
              </a:rPr>
              <a:t> </a:t>
            </a:r>
            <a:endParaRPr kumimoji="0" lang="zh-TW" altLang="en-US" dirty="0" smtClean="0"/>
          </a:p>
          <a:p>
            <a:pPr eaLnBrk="1" hangingPunct="1"/>
            <a:r>
              <a:rPr kumimoji="0" lang="en-US" altLang="zh-TW" b="1" dirty="0" smtClean="0"/>
              <a:t>Qing Dynasty</a:t>
            </a:r>
            <a:endParaRPr kumimoji="0" lang="zh-TW" altLang="en-US" b="1" dirty="0" smtClean="0"/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kumimoji="0" lang="en-US" altLang="zh-TW" dirty="0" smtClean="0"/>
              <a:t>As a distributing center</a:t>
            </a:r>
            <a:endParaRPr kumimoji="0" lang="zh-TW" altLang="en-US" dirty="0" smtClean="0"/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kumimoji="0" lang="en-US" altLang="zh-TW" dirty="0" smtClean="0"/>
              <a:t>Three main industries:  </a:t>
            </a:r>
            <a:r>
              <a:rPr kumimoji="0" lang="en-US" altLang="zh-TW" dirty="0" smtClean="0">
                <a:solidFill>
                  <a:srgbClr val="FF0000"/>
                </a:solidFill>
              </a:rPr>
              <a:t>Boiling camphor(</a:t>
            </a:r>
            <a:r>
              <a:rPr kumimoji="0" lang="zh-TW" altLang="en-US" dirty="0" smtClean="0">
                <a:solidFill>
                  <a:srgbClr val="FF0000"/>
                </a:solidFill>
              </a:rPr>
              <a:t>樟腦</a:t>
            </a:r>
            <a:r>
              <a:rPr kumimoji="0" lang="en-US" altLang="zh-TW" dirty="0" smtClean="0">
                <a:solidFill>
                  <a:srgbClr val="FF0000"/>
                </a:solidFill>
              </a:rPr>
              <a:t>)</a:t>
            </a:r>
            <a:endParaRPr kumimoji="0" lang="zh-TW" altLang="en-US" dirty="0" smtClean="0">
              <a:solidFill>
                <a:srgbClr val="FF0000"/>
              </a:solidFill>
            </a:endParaRPr>
          </a:p>
          <a:p>
            <a:pPr marL="971550" lvl="1" indent="-514350" eaLnBrk="1" hangingPunct="1">
              <a:buFont typeface="Arial" pitchFamily="34" charset="0"/>
              <a:buNone/>
            </a:pPr>
            <a:r>
              <a:rPr kumimoji="0" lang="en-US" altLang="zh-TW" dirty="0" smtClean="0">
                <a:solidFill>
                  <a:srgbClr val="FF0000"/>
                </a:solidFill>
              </a:rPr>
              <a:t>                                                Cloth Dyeing</a:t>
            </a:r>
            <a:endParaRPr kumimoji="0" lang="zh-TW" altLang="en-US" dirty="0" smtClean="0">
              <a:solidFill>
                <a:srgbClr val="FF0000"/>
              </a:solidFill>
            </a:endParaRPr>
          </a:p>
          <a:p>
            <a:pPr marL="971550" lvl="1" indent="-514350" eaLnBrk="1" hangingPunct="1">
              <a:buFont typeface="Arial" pitchFamily="34" charset="0"/>
              <a:buNone/>
            </a:pPr>
            <a:r>
              <a:rPr kumimoji="0" lang="en-US" altLang="zh-TW" dirty="0" smtClean="0">
                <a:solidFill>
                  <a:srgbClr val="FF0000"/>
                </a:solidFill>
              </a:rPr>
              <a:t>                                                Tea Making</a:t>
            </a:r>
            <a:endParaRPr kumimoji="0"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2125" y="260350"/>
            <a:ext cx="5699125" cy="633413"/>
          </a:xfrm>
        </p:spPr>
        <p:txBody>
          <a:bodyPr/>
          <a:lstStyle/>
          <a:p>
            <a:pPr eaLnBrk="1" hangingPunct="1"/>
            <a:r>
              <a:rPr kumimoji="0" lang="en-US" altLang="zh-TW" sz="4000" b="1" smtClean="0">
                <a:solidFill>
                  <a:srgbClr val="3333CC"/>
                </a:solidFill>
                <a:ea typeface="宋体" pitchFamily="2" charset="-122"/>
              </a:rPr>
              <a:t>Outline</a:t>
            </a:r>
            <a:endParaRPr kumimoji="0" lang="en-US" altLang="zh-TW" smtClean="0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23850" y="1123950"/>
            <a:ext cx="864235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I. Introduction</a:t>
            </a:r>
            <a:endParaRPr lang="zh-TW" altLang="en-US" sz="28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3333CC"/>
                </a:solidFill>
                <a:ea typeface="微軟正黑體" pitchFamily="34" charset="-120"/>
                <a:sym typeface="Arial" pitchFamily="34" charset="0"/>
              </a:rPr>
              <a:t> </a:t>
            </a: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A. Definition of “Creative Cultural Industry”</a:t>
            </a:r>
            <a:endParaRPr lang="zh-TW" altLang="en-US" sz="2800" b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B. Motivation &amp; Objectives</a:t>
            </a:r>
            <a:endParaRPr lang="zh-TW" altLang="en-US" sz="2800" b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C. Research methods</a:t>
            </a:r>
            <a:endParaRPr lang="zh-TW" altLang="en-US" sz="2800" b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II. Questionnaire</a:t>
            </a:r>
            <a:endParaRPr lang="zh-TW" altLang="en-US" sz="28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 </a:t>
            </a:r>
            <a:r>
              <a:rPr lang="zh-TW" altLang="en-US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．</a:t>
            </a:r>
            <a:r>
              <a:rPr lang="en-US" altLang="zh-TW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Results &amp; Analyses</a:t>
            </a:r>
            <a:endParaRPr lang="zh-TW" altLang="en-US" sz="28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III. Interviews </a:t>
            </a:r>
            <a:endParaRPr lang="zh-TW" altLang="en-US" sz="28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A. TheCan </a:t>
            </a:r>
            <a:endParaRPr lang="zh-TW" altLang="en-US" sz="2800" b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B. ArtYard</a:t>
            </a:r>
            <a:endParaRPr lang="zh-TW" altLang="en-US" sz="2800" b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</a:t>
            </a:r>
            <a:r>
              <a:rPr lang="en-US" altLang="zh-TW" sz="2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C. </a:t>
            </a: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Comparison &amp; Contrast of The Can &amp; ArtYard</a:t>
            </a:r>
            <a:endParaRPr lang="zh-TW" altLang="en-US" sz="2800" b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>
                <a:solidFill>
                  <a:srgbClr val="3333CC"/>
                </a:solidFill>
                <a:ea typeface="新細明體" pitchFamily="18" charset="-120"/>
                <a:sym typeface="Arial" pitchFamily="34" charset="0"/>
              </a:rPr>
              <a:t> IV. </a:t>
            </a:r>
            <a:r>
              <a:rPr lang="en-US" altLang="zh-TW" sz="2800" b="1">
                <a:solidFill>
                  <a:srgbClr val="3333CC"/>
                </a:solidFill>
                <a:ea typeface="微軟正黑體" pitchFamily="34" charset="-120"/>
                <a:sym typeface="Arial" pitchFamily="34" charset="0"/>
              </a:rPr>
              <a:t>Conclusion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0"/>
            <a:ext cx="7996238" cy="1268413"/>
          </a:xfrm>
        </p:spPr>
        <p:txBody>
          <a:bodyPr/>
          <a:lstStyle/>
          <a:p>
            <a:pPr marL="0" indent="0" algn="l" eaLnBrk="1" hangingPunct="1"/>
            <a:r>
              <a:rPr kumimoji="0" lang="zh-TW" altLang="en-US" sz="2800" b="1" smtClean="0"/>
              <a:t>Histor</a:t>
            </a:r>
            <a:r>
              <a:rPr kumimoji="0" lang="en-US" altLang="zh-TW" sz="2800" b="1" smtClean="0"/>
              <a:t>ical</a:t>
            </a:r>
            <a:r>
              <a:rPr kumimoji="0" lang="zh-TW" altLang="en-US" sz="2800" b="1" smtClean="0"/>
              <a:t> Background of Sanhsia</a:t>
            </a:r>
            <a:r>
              <a:rPr kumimoji="0" lang="zh-TW" altLang="en-US" sz="3600" b="1" smtClean="0">
                <a:solidFill>
                  <a:srgbClr val="3333CC"/>
                </a:solidFill>
              </a:rPr>
              <a:t/>
            </a:r>
            <a:br>
              <a:rPr kumimoji="0" lang="zh-TW" altLang="en-US" sz="3600" b="1" smtClean="0">
                <a:solidFill>
                  <a:srgbClr val="3333CC"/>
                </a:solidFill>
              </a:rPr>
            </a:br>
            <a:r>
              <a:rPr kumimoji="0" lang="en-US" altLang="zh-TW" sz="2800" b="1" smtClean="0">
                <a:solidFill>
                  <a:srgbClr val="3333CC"/>
                </a:solidFill>
              </a:rPr>
              <a:t>Japanese colonization and the restoration of Taiwan</a:t>
            </a:r>
            <a:endParaRPr kumimoji="0" lang="zh-TW" altLang="en-US" sz="3600" b="1" smtClean="0">
              <a:solidFill>
                <a:srgbClr val="3333CC"/>
              </a:solidFill>
            </a:endParaRP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824413" y="3617913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內容版面配置區 2"/>
          <p:cNvSpPr>
            <a:spLocks noChangeArrowheads="1"/>
          </p:cNvSpPr>
          <p:nvPr/>
        </p:nvSpPr>
        <p:spPr bwMode="auto">
          <a:xfrm>
            <a:off x="177800" y="1484313"/>
            <a:ext cx="8686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Under Japan’s rule</a:t>
            </a:r>
            <a:endParaRPr lang="zh-TW" altLang="en-US" sz="3200" b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971550" lvl="1" indent="-51435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Actively constructing with the special                         architectural style </a:t>
            </a:r>
            <a:endParaRPr lang="zh-TW" altLang="en-US" sz="280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971550" lvl="1" indent="-51435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Mining and lumbering </a:t>
            </a:r>
            <a:endParaRPr lang="zh-TW" altLang="en-US" sz="280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–"/>
            </a:pPr>
            <a:endParaRPr lang="zh-TW" altLang="en-US" sz="280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After the restoration of Taiwan</a:t>
            </a:r>
            <a:endParaRPr lang="zh-TW" altLang="en-US" sz="3200" b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971550" lvl="1" indent="-51435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Zushi Temple</a:t>
            </a:r>
            <a:endParaRPr lang="zh-TW" altLang="en-US" sz="280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971550" lvl="1" indent="-51435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Professor Li Mei-Shu</a:t>
            </a:r>
            <a:endParaRPr lang="zh-TW" altLang="en-US" sz="280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971550" lvl="1" indent="-51435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TW" sz="280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Religious and artistic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圖片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812800"/>
            <a:ext cx="9756775" cy="76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AutoShape 2"/>
          <p:cNvSpPr>
            <a:spLocks noChangeAspect="1" noChangeArrowheads="1"/>
          </p:cNvSpPr>
          <p:nvPr/>
        </p:nvSpPr>
        <p:spPr bwMode="auto">
          <a:xfrm>
            <a:off x="63500" y="-862013"/>
            <a:ext cx="25622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5604" name="圖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88988"/>
            <a:ext cx="331311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標題 1"/>
          <p:cNvSpPr>
            <a:spLocks noChangeArrowheads="1"/>
          </p:cNvSpPr>
          <p:nvPr/>
        </p:nvSpPr>
        <p:spPr bwMode="auto">
          <a:xfrm>
            <a:off x="0" y="5518150"/>
            <a:ext cx="3851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400" b="1" i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Can</a:t>
            </a:r>
            <a:endParaRPr lang="zh-TW" altLang="en-US"/>
          </a:p>
        </p:txBody>
      </p:sp>
      <p:pic>
        <p:nvPicPr>
          <p:cNvPr id="25606" name="圖片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-169863"/>
            <a:ext cx="467518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339850"/>
            <a:ext cx="5554663" cy="1143000"/>
          </a:xfrm>
        </p:spPr>
        <p:txBody>
          <a:bodyPr/>
          <a:lstStyle/>
          <a:p>
            <a:pPr marL="0" indent="0" eaLnBrk="1" hangingPunct="1"/>
            <a:r>
              <a:rPr kumimoji="0" lang="en-US" altLang="zh-TW" b="1" dirty="0" smtClean="0">
                <a:solidFill>
                  <a:srgbClr val="3333CC"/>
                </a:solidFill>
              </a:rPr>
              <a:t>What is </a:t>
            </a:r>
            <a:r>
              <a:rPr kumimoji="0" lang="zh-TW" altLang="en-US" b="1" dirty="0" smtClean="0">
                <a:solidFill>
                  <a:srgbClr val="3333CC"/>
                </a:solidFill>
                <a:ea typeface="幼圆" charset="-122"/>
              </a:rPr>
              <a:t>甘樂</a:t>
            </a:r>
            <a:r>
              <a:rPr kumimoji="0" lang="en-US" altLang="zh-TW" b="1" dirty="0" smtClean="0">
                <a:solidFill>
                  <a:srgbClr val="3333CC"/>
                </a:solidFill>
              </a:rPr>
              <a:t>?</a:t>
            </a:r>
            <a:endParaRPr kumimoji="0" lang="zh-TW" altLang="en-US" dirty="0" smtClean="0"/>
          </a:p>
        </p:txBody>
      </p:sp>
      <p:sp>
        <p:nvSpPr>
          <p:cNvPr id="70658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457200" y="3140075"/>
            <a:ext cx="8435975" cy="3384550"/>
          </a:xfrm>
        </p:spPr>
        <p:txBody>
          <a:bodyPr/>
          <a:lstStyle/>
          <a:p>
            <a:pPr eaLnBrk="1" hangingPunct="1"/>
            <a:r>
              <a:rPr kumimoji="0" lang="en-US" altLang="zh-TW" dirty="0" smtClean="0"/>
              <a:t>Chinese proverb</a:t>
            </a:r>
            <a:r>
              <a:rPr kumimoji="0" lang="en-US" altLang="zh-TW" dirty="0" smtClean="0">
                <a:latin typeface="幼圆" charset="-122"/>
                <a:ea typeface="幼圆" charset="-122"/>
                <a:sym typeface="幼圆" charset="-122"/>
              </a:rPr>
              <a:t>“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甘之如飴，樂在其中</a:t>
            </a:r>
            <a:r>
              <a:rPr kumimoji="0" lang="en-US" altLang="en-US" dirty="0" smtClean="0">
                <a:latin typeface="幼圆" charset="-122"/>
                <a:ea typeface="幼圆" charset="-122"/>
                <a:sym typeface="幼圆" charset="-122"/>
              </a:rPr>
              <a:t>”</a:t>
            </a:r>
            <a:endParaRPr kumimoji="0" lang="zh-TW" altLang="en-US" dirty="0" smtClean="0">
              <a:latin typeface="幼圆" charset="-122"/>
              <a:ea typeface="幼圆" charset="-122"/>
              <a:sym typeface="幼圆" charset="-122"/>
            </a:endParaRPr>
          </a:p>
          <a:p>
            <a:pPr eaLnBrk="1" hangingPunct="1"/>
            <a:r>
              <a:rPr kumimoji="0" lang="en-US" altLang="zh-TW" dirty="0" smtClean="0"/>
              <a:t> Similar to the </a:t>
            </a:r>
            <a:r>
              <a:rPr kumimoji="0" lang="en-US" altLang="zh-TW" b="1" dirty="0" smtClean="0"/>
              <a:t>spinning top </a:t>
            </a:r>
            <a:r>
              <a:rPr kumimoji="0" lang="en-US" altLang="zh-TW" dirty="0" smtClean="0"/>
              <a:t>in Taiwanese</a:t>
            </a:r>
            <a:endParaRPr kumimoji="0" lang="zh-TW" altLang="en-US" dirty="0" smtClean="0"/>
          </a:p>
          <a:p>
            <a:pPr eaLnBrk="1" hangingPunct="1"/>
            <a:r>
              <a:rPr kumimoji="0" lang="en-US" altLang="zh-TW" dirty="0" smtClean="0"/>
              <a:t> THE CAN</a:t>
            </a:r>
            <a:r>
              <a:rPr kumimoji="0" lang="zh-TW" altLang="en-US" dirty="0" smtClean="0"/>
              <a:t> </a:t>
            </a:r>
            <a:r>
              <a:rPr kumimoji="0" lang="en-US" altLang="zh-TW" dirty="0" smtClean="0"/>
              <a:t>:</a:t>
            </a:r>
            <a:r>
              <a:rPr kumimoji="0" lang="zh-TW" altLang="en-US" dirty="0" smtClean="0"/>
              <a:t>「</a:t>
            </a:r>
            <a:r>
              <a:rPr kumimoji="0" lang="en-US" altLang="zh-TW" dirty="0" smtClean="0"/>
              <a:t>c</a:t>
            </a:r>
            <a:r>
              <a:rPr kumimoji="0" lang="zh-TW" altLang="en-US" dirty="0" smtClean="0"/>
              <a:t>」</a:t>
            </a:r>
            <a:r>
              <a:rPr kumimoji="0" lang="en-US" altLang="zh-TW" dirty="0" smtClean="0"/>
              <a:t>+</a:t>
            </a:r>
            <a:r>
              <a:rPr kumimoji="0" lang="zh-TW" altLang="en-US" dirty="0" smtClean="0"/>
              <a:t>「</a:t>
            </a:r>
            <a:r>
              <a:rPr kumimoji="0" lang="en-US" altLang="zh-TW" dirty="0" smtClean="0"/>
              <a:t>a</a:t>
            </a:r>
            <a:r>
              <a:rPr kumimoji="0" lang="zh-TW" altLang="en-US" dirty="0" smtClean="0"/>
              <a:t>」</a:t>
            </a:r>
            <a:r>
              <a:rPr kumimoji="0" lang="en-US" altLang="zh-TW" dirty="0" smtClean="0"/>
              <a:t>= </a:t>
            </a:r>
            <a:r>
              <a:rPr kumimoji="0" lang="zh-TW" altLang="en-US" sz="3600" b="1" dirty="0" smtClean="0"/>
              <a:t>∞</a:t>
            </a:r>
            <a:r>
              <a:rPr kumimoji="0" lang="zh-TW" altLang="en-US" dirty="0" smtClean="0"/>
              <a:t>                          </a:t>
            </a:r>
            <a:endParaRPr kumimoji="0" lang="en-US" altLang="zh-TW" dirty="0" smtClean="0"/>
          </a:p>
          <a:p>
            <a:pPr eaLnBrk="1" hangingPunct="1">
              <a:buNone/>
            </a:pPr>
            <a:r>
              <a:rPr kumimoji="0" lang="en-US" altLang="zh-TW" dirty="0" smtClean="0"/>
              <a:t>    I can do it. You can do it. We can do it!</a:t>
            </a:r>
            <a:endParaRPr kumimoji="0" lang="zh-TW" altLang="en-US" dirty="0" smtClean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17475"/>
            <a:ext cx="27352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5738"/>
            <a:ext cx="8291513" cy="1358900"/>
          </a:xfrm>
        </p:spPr>
        <p:txBody>
          <a:bodyPr/>
          <a:lstStyle/>
          <a:p>
            <a:pPr marL="0" indent="0" algn="l" eaLnBrk="1" hangingPunct="1"/>
            <a:r>
              <a:rPr kumimoji="0" lang="zh-TW" altLang="en-US" sz="3200" b="1" smtClean="0"/>
              <a:t>Introduction of </a:t>
            </a:r>
            <a:r>
              <a:rPr kumimoji="0" lang="zh-TW" altLang="en-US" sz="3200" b="1" i="1" smtClean="0"/>
              <a:t>The Can</a:t>
            </a:r>
            <a:r>
              <a:rPr kumimoji="0" lang="zh-TW" altLang="en-US" sz="3200" b="1" smtClean="0"/>
              <a:t/>
            </a:r>
            <a:br>
              <a:rPr kumimoji="0" lang="zh-TW" altLang="en-US" sz="3200" b="1" smtClean="0"/>
            </a:br>
            <a:r>
              <a:rPr kumimoji="0" lang="en-US" altLang="zh-TW" sz="3200" b="1" smtClean="0">
                <a:solidFill>
                  <a:srgbClr val="3333CC"/>
                </a:solidFill>
              </a:rPr>
              <a:t>Founder: Mr. Jeffrey Lin (</a:t>
            </a:r>
            <a:r>
              <a:rPr kumimoji="0" lang="zh-TW" altLang="en-US" sz="3200" b="1" smtClean="0">
                <a:solidFill>
                  <a:srgbClr val="3333CC"/>
                </a:solidFill>
              </a:rPr>
              <a:t>林峻丞</a:t>
            </a:r>
            <a:r>
              <a:rPr kumimoji="0" lang="en-US" altLang="zh-TW" sz="3200" b="1" smtClean="0">
                <a:solidFill>
                  <a:srgbClr val="3333CC"/>
                </a:solidFill>
              </a:rPr>
              <a:t>)</a:t>
            </a:r>
            <a:r>
              <a:rPr kumimoji="0" lang="en-US" altLang="zh-TW" sz="3200" smtClean="0">
                <a:solidFill>
                  <a:srgbClr val="3333CC"/>
                </a:solidFill>
              </a:rPr>
              <a:t> </a:t>
            </a:r>
            <a:endParaRPr kumimoji="0" lang="zh-TW" altLang="en-US" sz="3200" b="1" smtClean="0"/>
          </a:p>
        </p:txBody>
      </p:sp>
      <p:sp>
        <p:nvSpPr>
          <p:cNvPr id="26627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466725" y="1628775"/>
            <a:ext cx="5545138" cy="5949950"/>
          </a:xfrm>
        </p:spPr>
        <p:txBody>
          <a:bodyPr/>
          <a:lstStyle/>
          <a:p>
            <a:pPr eaLnBrk="1" hangingPunct="1"/>
            <a:r>
              <a:rPr kumimoji="0" lang="en-US" altLang="zh-TW" dirty="0" smtClean="0"/>
              <a:t>locally born</a:t>
            </a:r>
            <a:r>
              <a:rPr kumimoji="0" lang="zh-TW" altLang="en-US" dirty="0" smtClean="0"/>
              <a:t> </a:t>
            </a:r>
            <a:r>
              <a:rPr kumimoji="0" lang="en-US" altLang="zh-TW" dirty="0" smtClean="0"/>
              <a:t>in</a:t>
            </a:r>
            <a:r>
              <a:rPr kumimoji="0" lang="zh-TW" altLang="en-US" dirty="0" smtClean="0"/>
              <a:t> </a:t>
            </a:r>
            <a:r>
              <a:rPr kumimoji="0" lang="en-US" altLang="zh-TW" dirty="0" err="1" smtClean="0"/>
              <a:t>Sanhsia</a:t>
            </a:r>
            <a:r>
              <a:rPr kumimoji="0" lang="en-US" altLang="zh-TW" dirty="0" smtClean="0"/>
              <a:t> in 1982</a:t>
            </a:r>
            <a:endParaRPr kumimoji="0" lang="zh-TW" altLang="en-US" dirty="0" smtClean="0"/>
          </a:p>
          <a:p>
            <a:pPr eaLnBrk="1" hangingPunct="1"/>
            <a:r>
              <a:rPr kumimoji="0" lang="zh-TW" altLang="en-US" dirty="0" smtClean="0"/>
              <a:t>許效舜</a:t>
            </a:r>
            <a:r>
              <a:rPr kumimoji="0" lang="en-US" altLang="en-US" dirty="0" smtClean="0"/>
              <a:t>’</a:t>
            </a:r>
            <a:r>
              <a:rPr kumimoji="0" lang="en-US" altLang="zh-TW" dirty="0" smtClean="0"/>
              <a:t>s apprentice </a:t>
            </a:r>
            <a:endParaRPr kumimoji="0" lang="zh-TW" altLang="en-US" dirty="0" smtClean="0"/>
          </a:p>
          <a:p>
            <a:pPr eaLnBrk="1" hangingPunct="1"/>
            <a:r>
              <a:rPr kumimoji="0" lang="en-US" altLang="zh-TW" dirty="0" smtClean="0"/>
              <a:t>The</a:t>
            </a:r>
            <a:r>
              <a:rPr kumimoji="0" lang="zh-TW" altLang="en-US" dirty="0" smtClean="0"/>
              <a:t> </a:t>
            </a:r>
            <a:r>
              <a:rPr kumimoji="0" lang="en-US" altLang="zh-TW" dirty="0" smtClean="0"/>
              <a:t>TV program producer of “Fun Taiwan”</a:t>
            </a:r>
            <a:endParaRPr kumimoji="0" lang="zh-TW" altLang="en-US" dirty="0" smtClean="0"/>
          </a:p>
          <a:p>
            <a:pPr eaLnBrk="1" hangingPunct="1"/>
            <a:r>
              <a:rPr kumimoji="0" lang="en-US" altLang="zh-TW" dirty="0" smtClean="0"/>
              <a:t>Back to help the family-run old soap factory </a:t>
            </a:r>
            <a:r>
              <a:rPr kumimoji="0" lang="en-US" altLang="zh-TW" dirty="0" smtClean="0">
                <a:sym typeface="Wingdings" pitchFamily="2" charset="2"/>
              </a:rPr>
              <a:t>Cha Shan Fang(</a:t>
            </a:r>
            <a:r>
              <a:rPr kumimoji="0" lang="zh-TW" altLang="en-US" dirty="0" smtClean="0">
                <a:sym typeface="Wingdings" pitchFamily="2" charset="2"/>
              </a:rPr>
              <a:t>茶山房</a:t>
            </a:r>
            <a:r>
              <a:rPr kumimoji="0" lang="en-US" altLang="zh-TW" dirty="0" smtClean="0">
                <a:sym typeface="Wingdings" pitchFamily="2" charset="2"/>
              </a:rPr>
              <a:t>)</a:t>
            </a:r>
            <a:endParaRPr kumimoji="0" lang="zh-TW" altLang="en-US" dirty="0" smtClean="0">
              <a:sym typeface="Wingdings" pitchFamily="2" charset="2"/>
            </a:endParaRPr>
          </a:p>
          <a:p>
            <a:pPr eaLnBrk="1" hangingPunct="1"/>
            <a:r>
              <a:rPr kumimoji="0" lang="en-US" altLang="zh-TW" dirty="0" smtClean="0">
                <a:sym typeface="Wingdings" pitchFamily="2" charset="2"/>
              </a:rPr>
              <a:t>Commercialized old street</a:t>
            </a:r>
            <a:endParaRPr kumimoji="0" lang="zh-TW" altLang="en-US" dirty="0" smtClean="0">
              <a:sym typeface="Wingdings" pitchFamily="2" charset="2"/>
            </a:endParaRPr>
          </a:p>
          <a:p>
            <a:pPr eaLnBrk="1" hangingPunct="1"/>
            <a:r>
              <a:rPr kumimoji="0" lang="en-US" altLang="zh-TW" dirty="0" smtClean="0">
                <a:sym typeface="Wingdings" pitchFamily="2" charset="2"/>
              </a:rPr>
              <a:t>Established The Can in 2010</a:t>
            </a:r>
            <a:endParaRPr kumimoji="0" lang="zh-TW" altLang="en-US" dirty="0" smtClean="0">
              <a:sym typeface="Wingdings" pitchFamily="2" charset="2"/>
            </a:endParaRPr>
          </a:p>
          <a:p>
            <a:pPr eaLnBrk="1" hangingPunct="1"/>
            <a:endParaRPr kumimoji="0" lang="zh-TW" altLang="en-US" dirty="0" smtClean="0">
              <a:sym typeface="Wingdings" pitchFamily="2" charset="2"/>
            </a:endParaRPr>
          </a:p>
          <a:p>
            <a:pPr eaLnBrk="1" hangingPunct="1"/>
            <a:endParaRPr kumimoji="0" lang="zh-TW" altLang="en-US" dirty="0" smtClean="0"/>
          </a:p>
        </p:txBody>
      </p:sp>
      <p:pic>
        <p:nvPicPr>
          <p:cNvPr id="63491" name="圖片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205038"/>
            <a:ext cx="252095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975"/>
            <a:ext cx="8291513" cy="1358900"/>
          </a:xfrm>
        </p:spPr>
        <p:txBody>
          <a:bodyPr/>
          <a:lstStyle/>
          <a:p>
            <a:pPr marL="0" indent="0" algn="l" eaLnBrk="1" hangingPunct="1"/>
            <a:r>
              <a:rPr kumimoji="0" lang="zh-TW" altLang="en-US" sz="3200" b="1" smtClean="0"/>
              <a:t>Introduction of </a:t>
            </a:r>
            <a:r>
              <a:rPr kumimoji="0" lang="zh-TW" altLang="en-US" sz="3200" b="1" i="1" smtClean="0"/>
              <a:t>The Can</a:t>
            </a:r>
            <a:r>
              <a:rPr kumimoji="0" lang="zh-TW" altLang="en-US" sz="3200" b="1" smtClean="0"/>
              <a:t/>
            </a:r>
            <a:br>
              <a:rPr kumimoji="0" lang="zh-TW" altLang="en-US" sz="3200" b="1" smtClean="0"/>
            </a:br>
            <a:r>
              <a:rPr kumimoji="0" lang="en-US" altLang="zh-TW" sz="3200" b="1" smtClean="0">
                <a:solidFill>
                  <a:srgbClr val="3333CC"/>
                </a:solidFill>
              </a:rPr>
              <a:t>Founder: Mr. Jeffrey Lin (</a:t>
            </a:r>
            <a:r>
              <a:rPr kumimoji="0" lang="zh-TW" altLang="en-US" sz="3200" b="1" smtClean="0">
                <a:solidFill>
                  <a:srgbClr val="3333CC"/>
                </a:solidFill>
              </a:rPr>
              <a:t>林峻丞</a:t>
            </a:r>
            <a:r>
              <a:rPr kumimoji="0" lang="en-US" altLang="zh-TW" sz="3200" b="1" smtClean="0">
                <a:solidFill>
                  <a:srgbClr val="3333CC"/>
                </a:solidFill>
              </a:rPr>
              <a:t>)</a:t>
            </a:r>
            <a:r>
              <a:rPr kumimoji="0" lang="en-US" altLang="zh-TW" sz="3200" smtClean="0">
                <a:solidFill>
                  <a:srgbClr val="3333CC"/>
                </a:solidFill>
              </a:rPr>
              <a:t> </a:t>
            </a:r>
            <a:endParaRPr kumimoji="0" lang="zh-TW" altLang="en-US" sz="3200" b="1" smtClean="0"/>
          </a:p>
        </p:txBody>
      </p:sp>
      <p:sp>
        <p:nvSpPr>
          <p:cNvPr id="64514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539750" y="1511300"/>
            <a:ext cx="8208963" cy="5949950"/>
          </a:xfrm>
        </p:spPr>
        <p:txBody>
          <a:bodyPr/>
          <a:lstStyle/>
          <a:p>
            <a:pPr eaLnBrk="1" hangingPunct="1"/>
            <a:r>
              <a:rPr kumimoji="0" lang="en-US" altLang="zh-TW" smtClean="0">
                <a:sym typeface="Wingdings" pitchFamily="2" charset="2"/>
              </a:rPr>
              <a:t>The last san-ho-yuan(</a:t>
            </a:r>
            <a:r>
              <a:rPr kumimoji="0" lang="zh-TW" altLang="en-US" smtClean="0">
                <a:sym typeface="Wingdings" pitchFamily="2" charset="2"/>
              </a:rPr>
              <a:t>三合院</a:t>
            </a:r>
            <a:r>
              <a:rPr kumimoji="0" lang="en-US" altLang="zh-TW" smtClean="0">
                <a:sym typeface="Wingdings" pitchFamily="2" charset="2"/>
              </a:rPr>
              <a:t>) on Qingshui St.</a:t>
            </a:r>
            <a:endParaRPr kumimoji="0" lang="zh-TW" altLang="en-US" smtClean="0">
              <a:sym typeface="Wingdings" pitchFamily="2" charset="2"/>
            </a:endParaRPr>
          </a:p>
          <a:p>
            <a:pPr eaLnBrk="1" hangingPunct="1"/>
            <a:r>
              <a:rPr kumimoji="0" lang="en-US" altLang="zh-TW" smtClean="0">
                <a:sym typeface="Wingdings" pitchFamily="2" charset="2"/>
              </a:rPr>
              <a:t>new construction over</a:t>
            </a:r>
            <a:r>
              <a:rPr kumimoji="0" lang="zh-TW" altLang="en-US" smtClean="0">
                <a:sym typeface="Wingdings" pitchFamily="2" charset="2"/>
              </a:rPr>
              <a:t> </a:t>
            </a:r>
            <a:r>
              <a:rPr kumimoji="0" lang="en-US" altLang="zh-TW" smtClean="0">
                <a:sym typeface="Wingdings" pitchFamily="2" charset="2"/>
              </a:rPr>
              <a:t>100-year-old house</a:t>
            </a:r>
            <a:endParaRPr kumimoji="0" lang="zh-TW" altLang="en-US" smtClean="0">
              <a:sym typeface="Wingdings" pitchFamily="2" charset="2"/>
            </a:endParaRPr>
          </a:p>
          <a:p>
            <a:pPr eaLnBrk="1" hangingPunct="1"/>
            <a:endParaRPr kumimoji="0" lang="zh-TW" altLang="en-US" smtClean="0">
              <a:sym typeface="Wingdings" pitchFamily="2" charset="2"/>
            </a:endParaRPr>
          </a:p>
          <a:p>
            <a:pPr eaLnBrk="1" hangingPunct="1"/>
            <a:endParaRPr kumimoji="0" lang="zh-TW" altLang="en-US" smtClean="0">
              <a:sym typeface="Wingdings" pitchFamily="2" charset="2"/>
            </a:endParaRPr>
          </a:p>
          <a:p>
            <a:pPr eaLnBrk="1" hangingPunct="1"/>
            <a:endParaRPr kumimoji="0" lang="zh-TW" altLang="en-US" smtClean="0">
              <a:sym typeface="Wingdings" pitchFamily="2" charset="2"/>
            </a:endParaRPr>
          </a:p>
          <a:p>
            <a:pPr eaLnBrk="1" hangingPunct="1"/>
            <a:endParaRPr kumimoji="0" lang="zh-TW" altLang="en-US" smtClean="0"/>
          </a:p>
        </p:txBody>
      </p:sp>
      <p:sp>
        <p:nvSpPr>
          <p:cNvPr id="64515" name="AutoShape 2"/>
          <p:cNvSpPr>
            <a:spLocks noChangeAspect="1" noChangeArrowheads="1"/>
          </p:cNvSpPr>
          <p:nvPr/>
        </p:nvSpPr>
        <p:spPr bwMode="auto">
          <a:xfrm>
            <a:off x="63500" y="-1455738"/>
            <a:ext cx="3048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27653" name="圖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816225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圖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1450"/>
            <a:ext cx="264318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圖片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698750"/>
            <a:ext cx="554513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圖片 7"/>
          <p:cNvPicPr>
            <a:picLocks noChangeAspect="1" noChangeArrowheads="1"/>
          </p:cNvPicPr>
          <p:nvPr/>
        </p:nvPicPr>
        <p:blipFill>
          <a:blip r:embed="rId5" cstate="print"/>
          <a:srcRect l="3592" t="1613" b="9763"/>
          <a:stretch>
            <a:fillRect/>
          </a:stretch>
        </p:blipFill>
        <p:spPr bwMode="auto">
          <a:xfrm>
            <a:off x="2817813" y="2636838"/>
            <a:ext cx="643413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119063"/>
            <a:ext cx="7799387" cy="862012"/>
          </a:xfrm>
        </p:spPr>
        <p:txBody>
          <a:bodyPr/>
          <a:lstStyle/>
          <a:p>
            <a:pPr marL="0" indent="0" eaLnBrk="1" hangingPunct="1"/>
            <a:r>
              <a:rPr kumimoji="0" lang="en-US" altLang="zh-TW" b="1" smtClean="0">
                <a:solidFill>
                  <a:srgbClr val="3333CC"/>
                </a:solidFill>
              </a:rPr>
              <a:t>What does The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Can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do?</a:t>
            </a:r>
            <a:endParaRPr kumimoji="0" lang="zh-TW" altLang="en-US" smtClean="0"/>
          </a:p>
        </p:txBody>
      </p:sp>
      <p:sp>
        <p:nvSpPr>
          <p:cNvPr id="65538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457200" y="981075"/>
            <a:ext cx="8686800" cy="5073650"/>
          </a:xfrm>
        </p:spPr>
        <p:txBody>
          <a:bodyPr/>
          <a:lstStyle/>
          <a:p>
            <a:pPr marL="514350" indent="-514350" eaLnBrk="1" hangingPunct="1"/>
            <a:r>
              <a:rPr kumimoji="0" lang="en-US" altLang="zh-TW" smtClean="0"/>
              <a:t>Café &amp; Restaurant</a:t>
            </a:r>
            <a:r>
              <a:rPr kumimoji="0" lang="zh-TW" altLang="en-US" smtClean="0"/>
              <a:t> </a:t>
            </a:r>
          </a:p>
          <a:p>
            <a:pPr marL="914400" lvl="1" indent="-514350" eaLnBrk="1" hangingPunct="1">
              <a:buFont typeface="Wingdings" pitchFamily="2" charset="2"/>
              <a:buNone/>
            </a:pPr>
            <a:r>
              <a:rPr kumimoji="0" lang="en-US" altLang="zh-TW" smtClean="0"/>
              <a:t>Pasta,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risotto,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drinks,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homemade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cookies</a:t>
            </a:r>
            <a:endParaRPr kumimoji="0" lang="zh-TW" altLang="en-US" smtClean="0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358" t="1665" r="20430" b="-4366"/>
          <a:stretch>
            <a:fillRect/>
          </a:stretch>
        </p:blipFill>
        <p:spPr bwMode="auto">
          <a:xfrm>
            <a:off x="395288" y="2276475"/>
            <a:ext cx="49688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圖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0503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圖片 10"/>
          <p:cNvPicPr>
            <a:picLocks noChangeAspect="1" noChangeArrowheads="1"/>
          </p:cNvPicPr>
          <p:nvPr/>
        </p:nvPicPr>
        <p:blipFill>
          <a:blip r:embed="rId4" cstate="print"/>
          <a:srcRect t="2794" r="4761"/>
          <a:stretch>
            <a:fillRect/>
          </a:stretch>
        </p:blipFill>
        <p:spPr bwMode="auto">
          <a:xfrm>
            <a:off x="5724525" y="4508500"/>
            <a:ext cx="28797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4150"/>
            <a:ext cx="7354887" cy="868363"/>
          </a:xfrm>
        </p:spPr>
        <p:txBody>
          <a:bodyPr/>
          <a:lstStyle/>
          <a:p>
            <a:pPr marL="0" indent="0" eaLnBrk="1" hangingPunct="1"/>
            <a:r>
              <a:rPr kumimoji="0" lang="en-US" altLang="zh-TW" b="1" smtClean="0">
                <a:solidFill>
                  <a:srgbClr val="3333CC"/>
                </a:solidFill>
              </a:rPr>
              <a:t>What does The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Can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do?</a:t>
            </a:r>
            <a:endParaRPr kumimoji="0" lang="zh-TW" altLang="en-US" smtClean="0"/>
          </a:p>
        </p:txBody>
      </p:sp>
      <p:sp>
        <p:nvSpPr>
          <p:cNvPr id="66562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0" y="1450975"/>
            <a:ext cx="2627313" cy="5073650"/>
          </a:xfrm>
        </p:spPr>
        <p:txBody>
          <a:bodyPr/>
          <a:lstStyle/>
          <a:p>
            <a:pPr marL="514350" indent="-514350" eaLnBrk="1" hangingPunct="1"/>
            <a:r>
              <a:rPr kumimoji="0" lang="en-US" altLang="zh-TW" smtClean="0"/>
              <a:t>Café </a:t>
            </a:r>
            <a:endParaRPr kumimoji="0" lang="zh-TW" altLang="en-US" smtClean="0"/>
          </a:p>
          <a:p>
            <a:pPr marL="914400" lvl="1" indent="-514350" eaLnBrk="1" hangingPunct="1">
              <a:buFont typeface="Wingdings" pitchFamily="2" charset="2"/>
              <a:buNone/>
            </a:pPr>
            <a:r>
              <a:rPr kumimoji="0" lang="en-US" altLang="zh-TW" smtClean="0"/>
              <a:t>Daqing </a:t>
            </a:r>
            <a:endParaRPr kumimoji="0" lang="zh-TW" altLang="en-US" smtClean="0"/>
          </a:p>
          <a:p>
            <a:pPr marL="914400" lvl="1" indent="-514350" eaLnBrk="1" hangingPunct="1">
              <a:buFont typeface="Wingdings" pitchFamily="2" charset="2"/>
              <a:buNone/>
            </a:pPr>
            <a:r>
              <a:rPr kumimoji="0" lang="en-US" altLang="zh-TW" smtClean="0"/>
              <a:t>into </a:t>
            </a:r>
            <a:endParaRPr kumimoji="0" lang="zh-TW" altLang="en-US" smtClean="0"/>
          </a:p>
          <a:p>
            <a:pPr marL="914400" lvl="1" indent="-514350" eaLnBrk="1" hangingPunct="1">
              <a:buFont typeface="Wingdings" pitchFamily="2" charset="2"/>
              <a:buNone/>
            </a:pPr>
            <a:r>
              <a:rPr kumimoji="0" lang="en-US" altLang="zh-TW" smtClean="0"/>
              <a:t>cuisine </a:t>
            </a:r>
            <a:endParaRPr kumimoji="0" lang="zh-TW" altLang="en-US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1989138"/>
            <a:ext cx="6551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3500438"/>
            <a:ext cx="2117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編號版面配置區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941A8C-27D6-48BB-8445-D0F15B88A7C9}" type="slidenum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 algn="r"/>
              <a:t>27</a:t>
            </a:fld>
            <a:endParaRPr lang="en-US" altLang="zh-TW"/>
          </a:p>
        </p:txBody>
      </p:sp>
      <p:sp>
        <p:nvSpPr>
          <p:cNvPr id="67586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0"/>
            <a:ext cx="0" cy="166522400"/>
          </a:xfrm>
          <a:solidFill>
            <a:srgbClr val="FFCC66"/>
          </a:solidFill>
        </p:spPr>
        <p:txBody>
          <a:bodyPr/>
          <a:lstStyle/>
          <a:p>
            <a:pPr marL="0" indent="0" eaLnBrk="1" hangingPunct="1"/>
            <a:r>
              <a:rPr kumimoji="0" lang="en-US" altLang="zh-TW" b="1" smtClean="0">
                <a:solidFill>
                  <a:srgbClr val="3333CC"/>
                </a:solidFill>
              </a:rPr>
              <a:t>What does The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Can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do?</a:t>
            </a:r>
            <a:endParaRPr kumimoji="0" lang="zh-TW" altLang="en-US" smtClean="0"/>
          </a:p>
        </p:txBody>
      </p:sp>
      <p:sp>
        <p:nvSpPr>
          <p:cNvPr id="67587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77094" y="836613"/>
            <a:ext cx="4783138" cy="446405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</a:pPr>
            <a:endParaRPr kumimoji="0" lang="zh-TW" altLang="en-US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 typeface="Arial" pitchFamily="34" charset="0"/>
              <a:buNone/>
            </a:pPr>
            <a:r>
              <a:rPr kumimoji="0" lang="en-US" altLang="zh-TW" b="1" dirty="0" smtClean="0"/>
              <a:t>The</a:t>
            </a:r>
            <a:r>
              <a:rPr kumimoji="0" lang="zh-TW" altLang="en-US" b="1" dirty="0" smtClean="0"/>
              <a:t> </a:t>
            </a:r>
            <a:r>
              <a:rPr kumimoji="0" lang="en-US" altLang="zh-TW" b="1" dirty="0" smtClean="0"/>
              <a:t>Can</a:t>
            </a:r>
            <a:r>
              <a:rPr kumimoji="0" lang="zh-TW" altLang="en-US" b="1" dirty="0" smtClean="0"/>
              <a:t> </a:t>
            </a:r>
            <a:r>
              <a:rPr kumimoji="0" lang="en-US" altLang="zh-TW" b="1" dirty="0" smtClean="0"/>
              <a:t>magazine</a:t>
            </a:r>
            <a:r>
              <a:rPr kumimoji="0" lang="zh-TW" altLang="en-US" b="1" dirty="0" smtClean="0"/>
              <a:t> </a:t>
            </a:r>
          </a:p>
          <a:p>
            <a:pPr marL="914400" lvl="1" indent="-514350" eaLnBrk="1" hangingPunct="1">
              <a:buFont typeface="Calibri" pitchFamily="34" charset="0"/>
              <a:buNone/>
            </a:pPr>
            <a:r>
              <a:rPr kumimoji="0" lang="zh-TW" altLang="en-US" sz="3200" b="1" i="1" dirty="0" smtClean="0">
                <a:sym typeface="Arial" pitchFamily="34" charset="0"/>
              </a:rPr>
              <a:t>．</a:t>
            </a:r>
            <a:r>
              <a:rPr kumimoji="0" lang="en-US" altLang="zh-TW" sz="3200" dirty="0" smtClean="0"/>
              <a:t>Published independently </a:t>
            </a:r>
            <a:endParaRPr kumimoji="0" lang="zh-TW" altLang="en-US" sz="3200" dirty="0" smtClean="0"/>
          </a:p>
          <a:p>
            <a:pPr marL="914400" lvl="1" indent="-514350" eaLnBrk="1" hangingPunct="1">
              <a:buFont typeface="Calibri" pitchFamily="34" charset="0"/>
              <a:buNone/>
            </a:pPr>
            <a:r>
              <a:rPr kumimoji="0" lang="zh-TW" altLang="en-US" sz="3200" b="1" i="1" dirty="0" smtClean="0">
                <a:sym typeface="Arial" pitchFamily="34" charset="0"/>
              </a:rPr>
              <a:t>．</a:t>
            </a:r>
            <a:r>
              <a:rPr kumimoji="0" lang="en-US" altLang="zh-TW" sz="3200" dirty="0" smtClean="0">
                <a:sym typeface="Arial" pitchFamily="34" charset="0"/>
              </a:rPr>
              <a:t>E</a:t>
            </a:r>
            <a:r>
              <a:rPr kumimoji="0" lang="en-US" altLang="zh-TW" sz="3200" dirty="0" smtClean="0"/>
              <a:t>very two months</a:t>
            </a:r>
            <a:endParaRPr kumimoji="0" lang="zh-TW" altLang="en-US" sz="3200" dirty="0" smtClean="0"/>
          </a:p>
          <a:p>
            <a:pPr marL="914400" lvl="1" indent="-514350" eaLnBrk="1" hangingPunct="1">
              <a:buFont typeface="Calibri" pitchFamily="34" charset="0"/>
              <a:buNone/>
            </a:pPr>
            <a:r>
              <a:rPr kumimoji="0" lang="zh-TW" altLang="en-US" sz="3200" b="1" i="1" dirty="0" smtClean="0">
                <a:sym typeface="Arial" pitchFamily="34" charset="0"/>
              </a:rPr>
              <a:t>．</a:t>
            </a:r>
            <a:r>
              <a:rPr kumimoji="0" lang="en-US" altLang="zh-TW" sz="3200" dirty="0" smtClean="0"/>
              <a:t>4000 issues for free </a:t>
            </a:r>
            <a:endParaRPr kumimoji="0" lang="zh-TW" altLang="en-US" sz="3200" dirty="0" smtClean="0"/>
          </a:p>
          <a:p>
            <a:pPr marL="914400" lvl="1" indent="-514350" eaLnBrk="1" hangingPunct="1">
              <a:buFont typeface="Calibri" pitchFamily="34" charset="0"/>
              <a:buNone/>
            </a:pPr>
            <a:r>
              <a:rPr kumimoji="0" lang="zh-TW" altLang="en-US" sz="3200" b="1" i="1" dirty="0" smtClean="0">
                <a:sym typeface="Arial" pitchFamily="34" charset="0"/>
              </a:rPr>
              <a:t>．</a:t>
            </a:r>
            <a:r>
              <a:rPr kumimoji="0" lang="en-US" altLang="zh-TW" sz="3200" dirty="0" smtClean="0">
                <a:sym typeface="Arial" pitchFamily="34" charset="0"/>
              </a:rPr>
              <a:t>o</a:t>
            </a:r>
            <a:r>
              <a:rPr kumimoji="0" lang="en-US" altLang="zh-TW" sz="3200" dirty="0" smtClean="0"/>
              <a:t>nline version</a:t>
            </a:r>
            <a:endParaRPr kumimoji="0" lang="zh-TW" altLang="en-US" sz="3200" dirty="0" smtClean="0"/>
          </a:p>
          <a:p>
            <a:pPr marL="914400" lvl="1" indent="-514350" eaLnBrk="1" hangingPunct="1">
              <a:buFont typeface="Calibri" pitchFamily="34" charset="0"/>
              <a:buNone/>
            </a:pPr>
            <a:r>
              <a:rPr kumimoji="0" lang="zh-TW" altLang="en-US" sz="3200" b="1" i="1" dirty="0" smtClean="0">
                <a:sym typeface="Arial" pitchFamily="34" charset="0"/>
              </a:rPr>
              <a:t>．</a:t>
            </a:r>
            <a:r>
              <a:rPr kumimoji="0" lang="en-US" altLang="zh-TW" sz="3200" dirty="0" smtClean="0">
                <a:solidFill>
                  <a:srgbClr val="FF0000"/>
                </a:solidFill>
              </a:rPr>
              <a:t>Care for the local small fry (</a:t>
            </a:r>
            <a:r>
              <a:rPr kumimoji="0" lang="zh-TW" altLang="en-US" sz="3200" dirty="0" smtClean="0">
                <a:solidFill>
                  <a:srgbClr val="FF0000"/>
                </a:solidFill>
              </a:rPr>
              <a:t>在地小人物</a:t>
            </a:r>
            <a:r>
              <a:rPr kumimoji="0" lang="en-US" altLang="zh-TW" sz="3200" dirty="0" smtClean="0">
                <a:solidFill>
                  <a:srgbClr val="FF0000"/>
                </a:solidFill>
              </a:rPr>
              <a:t>), the environment and social issues</a:t>
            </a:r>
            <a:endParaRPr kumimoji="0" lang="zh-TW" altLang="en-US" dirty="0" smtClean="0">
              <a:solidFill>
                <a:srgbClr val="FF0000"/>
              </a:solidFill>
            </a:endParaRPr>
          </a:p>
        </p:txBody>
      </p:sp>
      <p:pic>
        <p:nvPicPr>
          <p:cNvPr id="30725" name="圖片 3"/>
          <p:cNvPicPr>
            <a:picLocks noChangeAspect="1" noChangeArrowheads="1"/>
          </p:cNvPicPr>
          <p:nvPr/>
        </p:nvPicPr>
        <p:blipFill>
          <a:blip r:embed="rId2" cstate="print"/>
          <a:srcRect l="3290" r="9105"/>
          <a:stretch>
            <a:fillRect/>
          </a:stretch>
        </p:blipFill>
        <p:spPr bwMode="auto">
          <a:xfrm>
            <a:off x="4787900" y="1844675"/>
            <a:ext cx="518318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標題 1"/>
          <p:cNvSpPr>
            <a:spLocks noChangeArrowheads="1"/>
          </p:cNvSpPr>
          <p:nvPr/>
        </p:nvSpPr>
        <p:spPr bwMode="auto">
          <a:xfrm>
            <a:off x="900113" y="184150"/>
            <a:ext cx="73548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What does The</a:t>
            </a:r>
            <a:r>
              <a:rPr lang="zh-TW" altLang="en-US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Can</a:t>
            </a:r>
            <a:r>
              <a:rPr lang="zh-TW" altLang="en-US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do?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2147483647" y="0"/>
            <a:ext cx="0" cy="166522400"/>
          </a:xfrm>
          <a:solidFill>
            <a:srgbClr val="FFCC66"/>
          </a:solidFill>
        </p:spPr>
        <p:txBody>
          <a:bodyPr/>
          <a:lstStyle/>
          <a:p>
            <a:pPr marL="0" indent="0" eaLnBrk="1" hangingPunct="1"/>
            <a:r>
              <a:rPr kumimoji="0" lang="en-US" altLang="zh-TW" b="1" smtClean="0">
                <a:solidFill>
                  <a:srgbClr val="3333CC"/>
                </a:solidFill>
              </a:rPr>
              <a:t>What does The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Can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do?</a:t>
            </a:r>
            <a:endParaRPr kumimoji="0" lang="zh-TW" altLang="en-US" smtClean="0"/>
          </a:p>
        </p:txBody>
      </p:sp>
      <p:sp>
        <p:nvSpPr>
          <p:cNvPr id="68610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323850" y="1268413"/>
            <a:ext cx="5472113" cy="56165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endParaRPr kumimoji="0" lang="zh-TW" altLang="en-US" sz="2400" smtClean="0"/>
          </a:p>
          <a:p>
            <a:pPr marL="514350" indent="-514350" eaLnBrk="1" hangingPunct="1">
              <a:lnSpc>
                <a:spcPct val="80000"/>
              </a:lnSpc>
            </a:pPr>
            <a:r>
              <a:rPr kumimoji="0" lang="en-US" altLang="zh-TW" smtClean="0"/>
              <a:t>Exhibition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platform</a:t>
            </a:r>
            <a:endParaRPr kumimoji="0" lang="zh-TW" altLang="en-US" smtClean="0"/>
          </a:p>
          <a:p>
            <a:pPr marL="514350" indent="-514350" eaLnBrk="1" hangingPunct="1">
              <a:lnSpc>
                <a:spcPct val="80000"/>
              </a:lnSpc>
            </a:pPr>
            <a:r>
              <a:rPr kumimoji="0" lang="en-US" altLang="zh-TW" smtClean="0"/>
              <a:t>Live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band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performance </a:t>
            </a:r>
            <a:endParaRPr kumimoji="0" lang="zh-TW" altLang="en-US" smtClean="0"/>
          </a:p>
          <a:p>
            <a:pPr marL="514350" indent="-514350" eaLnBrk="1" hangingPunct="1">
              <a:lnSpc>
                <a:spcPct val="80000"/>
              </a:lnSpc>
            </a:pPr>
            <a:r>
              <a:rPr kumimoji="0" lang="en-US" altLang="zh-TW" smtClean="0"/>
              <a:t>Space rental </a:t>
            </a:r>
            <a:endParaRPr kumimoji="0" lang="zh-TW" altLang="en-US" smtClean="0"/>
          </a:p>
          <a:p>
            <a:pPr marL="514350" indent="-514350" eaLnBrk="1" hangingPunct="1">
              <a:lnSpc>
                <a:spcPct val="80000"/>
              </a:lnSpc>
            </a:pPr>
            <a:r>
              <a:rPr kumimoji="0" lang="en-US" altLang="zh-TW" smtClean="0"/>
              <a:t>Designing service</a:t>
            </a:r>
            <a:endParaRPr kumimoji="0" lang="zh-TW" altLang="en-US" smtClean="0"/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00" y="1690688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59200"/>
            <a:ext cx="4248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標題 1"/>
          <p:cNvSpPr>
            <a:spLocks noChangeArrowheads="1"/>
          </p:cNvSpPr>
          <p:nvPr/>
        </p:nvSpPr>
        <p:spPr bwMode="auto">
          <a:xfrm>
            <a:off x="900113" y="184150"/>
            <a:ext cx="73548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What does The</a:t>
            </a:r>
            <a:r>
              <a:rPr lang="zh-TW" altLang="en-US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Can</a:t>
            </a:r>
            <a:r>
              <a:rPr lang="zh-TW" altLang="en-US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do?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1331761688" y="0"/>
            <a:ext cx="1587" cy="2147483647"/>
          </a:xfrm>
          <a:solidFill>
            <a:srgbClr val="FFCC66"/>
          </a:solidFill>
        </p:spPr>
        <p:txBody>
          <a:bodyPr/>
          <a:lstStyle/>
          <a:p>
            <a:pPr marL="0" indent="0" eaLnBrk="1" hangingPunct="1"/>
            <a:r>
              <a:rPr kumimoji="0" lang="en-US" altLang="zh-TW" b="1" smtClean="0">
                <a:solidFill>
                  <a:srgbClr val="3333CC"/>
                </a:solidFill>
              </a:rPr>
              <a:t>What does The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Can</a:t>
            </a:r>
            <a:r>
              <a:rPr kumimoji="0" lang="zh-TW" altLang="en-US" b="1" smtClean="0">
                <a:solidFill>
                  <a:srgbClr val="3333CC"/>
                </a:solidFill>
              </a:rPr>
              <a:t> </a:t>
            </a:r>
            <a:r>
              <a:rPr kumimoji="0" lang="en-US" altLang="zh-TW" b="1" smtClean="0">
                <a:solidFill>
                  <a:srgbClr val="3333CC"/>
                </a:solidFill>
              </a:rPr>
              <a:t>do?</a:t>
            </a:r>
            <a:endParaRPr kumimoji="0" lang="zh-TW" altLang="en-US" smtClean="0"/>
          </a:p>
        </p:txBody>
      </p:sp>
      <p:sp>
        <p:nvSpPr>
          <p:cNvPr id="69634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323850" y="1484313"/>
            <a:ext cx="5472113" cy="60483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kumimoji="0" lang="en-US" altLang="zh-TW" smtClean="0"/>
              <a:t>Selling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creative products, postcards,</a:t>
            </a:r>
            <a:r>
              <a:rPr kumimoji="0" lang="zh-TW" altLang="en-US" smtClean="0"/>
              <a:t> </a:t>
            </a:r>
            <a:r>
              <a:rPr kumimoji="0" lang="en-US" altLang="zh-TW" smtClean="0"/>
              <a:t>notebooks,</a:t>
            </a:r>
            <a:r>
              <a:rPr kumimoji="0" lang="zh-TW" altLang="en-US" smtClean="0"/>
              <a:t>  </a:t>
            </a:r>
            <a:r>
              <a:rPr kumimoji="0" lang="en-US" altLang="zh-TW" smtClean="0"/>
              <a:t>CDs (Taiwan’s independent music)….etc</a:t>
            </a:r>
            <a:endParaRPr kumimoji="0" lang="zh-TW" altLang="en-US" smtClean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35150"/>
            <a:ext cx="3248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3463925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標題 1"/>
          <p:cNvSpPr>
            <a:spLocks noChangeArrowheads="1"/>
          </p:cNvSpPr>
          <p:nvPr/>
        </p:nvSpPr>
        <p:spPr bwMode="auto">
          <a:xfrm>
            <a:off x="900113" y="184150"/>
            <a:ext cx="73548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What does The</a:t>
            </a:r>
            <a:r>
              <a:rPr lang="zh-TW" altLang="en-US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Can</a:t>
            </a:r>
            <a:r>
              <a:rPr lang="zh-TW" altLang="en-US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do?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476250"/>
            <a:ext cx="5905500" cy="993775"/>
          </a:xfrm>
        </p:spPr>
        <p:txBody>
          <a:bodyPr/>
          <a:lstStyle/>
          <a:p>
            <a:pPr eaLnBrk="1" hangingPunct="1"/>
            <a:r>
              <a:rPr kumimoji="0" lang="en-US" altLang="zh-TW" sz="4000" b="1" smtClean="0">
                <a:solidFill>
                  <a:srgbClr val="3333CC"/>
                </a:solidFill>
              </a:rPr>
              <a:t>Introduction</a:t>
            </a:r>
            <a:endParaRPr kumimoji="0" lang="zh-TW" altLang="en-US" smtClean="0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93700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zh-TW" altLang="en-US" sz="3200" b="1" i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zh-TW" altLang="en-US" sz="32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．</a:t>
            </a:r>
            <a:r>
              <a:rPr lang="zh-TW" altLang="en-US" sz="2800" b="1" i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</a:t>
            </a:r>
            <a:r>
              <a:rPr lang="en-US" altLang="zh-TW" sz="2800" b="1" i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Definition of “Creative Cultural Industry”</a:t>
            </a:r>
            <a:endParaRPr lang="zh-TW" altLang="en-US" sz="2800" b="1" i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zh-TW" altLang="en-US" sz="2800" b="1" i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TW" sz="2800" b="1" i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</a:t>
            </a:r>
            <a:r>
              <a:rPr lang="zh-TW" altLang="en-US" sz="32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．</a:t>
            </a:r>
            <a:r>
              <a:rPr lang="en-US" altLang="zh-TW" sz="2800" b="1" i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Motivation &amp; Objectives</a:t>
            </a:r>
            <a:endParaRPr lang="zh-TW" altLang="en-US" sz="2800" b="1" i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zh-TW" altLang="en-US" sz="2800" b="1" i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TW" sz="2800" b="1" i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 </a:t>
            </a:r>
            <a:r>
              <a:rPr lang="zh-TW" altLang="en-US" sz="32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．</a:t>
            </a:r>
            <a:r>
              <a:rPr lang="en-US" altLang="zh-TW" sz="2800" b="1" i="1">
                <a:solidFill>
                  <a:srgbClr val="000000"/>
                </a:solidFill>
                <a:ea typeface="微軟正黑體" pitchFamily="34" charset="-120"/>
                <a:sym typeface="Arial" pitchFamily="34" charset="0"/>
              </a:rPr>
              <a:t>Research methods</a:t>
            </a:r>
            <a:endParaRPr lang="zh-TW" altLang="en-US" sz="2800" b="1" i="1">
              <a:solidFill>
                <a:srgbClr val="000000"/>
              </a:solidFill>
              <a:ea typeface="微軟正黑體" pitchFamily="34" charset="-120"/>
              <a:sym typeface="Arial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zh-TW" altLang="en-US" sz="2800" b="1" i="1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marL="0" indent="0" eaLnBrk="1" hangingPunct="1"/>
            <a:endParaRPr kumimoji="0" lang="zh-TW" altLang="en-US" dirty="0" smtClean="0"/>
          </a:p>
        </p:txBody>
      </p:sp>
      <p:sp>
        <p:nvSpPr>
          <p:cNvPr id="71682" name="子標題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4293096"/>
            <a:ext cx="8713788" cy="1196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en-US" altLang="zh-TW" sz="6600" b="1" i="1" dirty="0" err="1" smtClean="0">
                <a:solidFill>
                  <a:srgbClr val="000090"/>
                </a:solidFill>
              </a:rPr>
              <a:t>ArtYard</a:t>
            </a:r>
            <a:r>
              <a:rPr kumimoji="0" lang="en-US" altLang="zh-TW" sz="5400" b="1" dirty="0" smtClean="0">
                <a:solidFill>
                  <a:srgbClr val="3333CC"/>
                </a:solidFill>
              </a:rPr>
              <a:t> </a:t>
            </a:r>
            <a:r>
              <a:rPr kumimoji="0" lang="en-US" altLang="zh-TW" sz="5400" b="1" dirty="0" smtClean="0"/>
              <a:t>in</a:t>
            </a:r>
            <a:r>
              <a:rPr kumimoji="0" lang="en-US" altLang="zh-TW" sz="5400" b="1" dirty="0" smtClean="0">
                <a:solidFill>
                  <a:srgbClr val="3333CC"/>
                </a:solidFill>
              </a:rPr>
              <a:t> </a:t>
            </a:r>
            <a:r>
              <a:rPr kumimoji="0" lang="en-US" altLang="zh-TW" sz="5400" b="1" dirty="0" err="1" smtClean="0">
                <a:solidFill>
                  <a:srgbClr val="FF0000"/>
                </a:solidFill>
              </a:rPr>
              <a:t>Dadaocheng</a:t>
            </a:r>
            <a:endParaRPr kumimoji="0" lang="zh-TW" altLang="en-US" dirty="0" smtClean="0">
              <a:solidFill>
                <a:srgbClr val="FF0000"/>
              </a:solidFill>
            </a:endParaRPr>
          </a:p>
        </p:txBody>
      </p:sp>
      <p:pic>
        <p:nvPicPr>
          <p:cNvPr id="71683" name="圖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732240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圖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1778000" cy="736600"/>
          </a:xfrm>
          <a:prstGeom prst="rect">
            <a:avLst/>
          </a:prstGeom>
          <a:noFill/>
          <a:ln w="25400">
            <a:solidFill>
              <a:srgbClr val="367D90"/>
            </a:solidFill>
            <a:miter lim="800000"/>
            <a:headEnd/>
            <a:tailEnd/>
          </a:ln>
        </p:spPr>
      </p:pic>
      <p:pic>
        <p:nvPicPr>
          <p:cNvPr id="71685" name="圖片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060848"/>
            <a:ext cx="14239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圖片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88640"/>
            <a:ext cx="129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187624" y="56612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dirty="0" smtClean="0"/>
              <a:t>he </a:t>
            </a:r>
            <a:r>
              <a:rPr lang="en-US" altLang="zh-TW" sz="2800" dirty="0"/>
              <a:t>meaning of </a:t>
            </a:r>
            <a:r>
              <a:rPr lang="en-US" altLang="zh-TW" sz="2800" dirty="0" smtClean="0"/>
              <a:t>“art” </a:t>
            </a:r>
            <a:r>
              <a:rPr lang="en-US" altLang="zh-TW" sz="2800" dirty="0"/>
              <a:t>selling in </a:t>
            </a:r>
            <a:r>
              <a:rPr lang="en-US" altLang="zh-TW" sz="2800" dirty="0" err="1"/>
              <a:t>Dadaocheng</a:t>
            </a:r>
            <a:r>
              <a:rPr lang="zh-TW" altLang="zh-TW" sz="2800" dirty="0"/>
              <a:t> </a:t>
            </a:r>
            <a:endParaRPr lang="zh-TW" altLang="en-US" sz="2800" dirty="0"/>
          </a:p>
        </p:txBody>
      </p:sp>
      <p:pic>
        <p:nvPicPr>
          <p:cNvPr id="11" name="圖片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80728"/>
            <a:ext cx="26883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編號版面配置區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40EABB4-E0D4-4F3E-A779-8DB794FE2C52}" type="slidenum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 algn="r"/>
              <a:t>31</a:t>
            </a:fld>
            <a:endParaRPr lang="zh-TW" altLang="zh-TW"/>
          </a:p>
        </p:txBody>
      </p:sp>
      <p:sp>
        <p:nvSpPr>
          <p:cNvPr id="72706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276225"/>
            <a:ext cx="4618037" cy="1209675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kumimoji="0" lang="en-US" altLang="zh-TW" sz="2800" b="1" smtClean="0">
                <a:latin typeface="Arial" pitchFamily="34" charset="0"/>
                <a:sym typeface="Arial" pitchFamily="34" charset="0"/>
              </a:rPr>
              <a:t>Historical Background</a:t>
            </a:r>
            <a:r>
              <a:rPr kumimoji="0" lang="zh-TW" altLang="en-US" sz="4800" b="1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  <a:t/>
            </a:r>
            <a:br>
              <a:rPr kumimoji="0" lang="zh-TW" altLang="en-US" sz="4800" b="1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</a:br>
            <a:r>
              <a:rPr kumimoji="0" lang="en-US" altLang="zh-TW" sz="4800" b="1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  <a:t>Dadaocheng</a:t>
            </a:r>
            <a:r>
              <a:rPr kumimoji="0" lang="zh-TW" altLang="en-US" sz="4800" b="1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72707" name="內容版面配置區 2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5389563" cy="4525963"/>
          </a:xfrm>
        </p:spPr>
        <p:txBody>
          <a:bodyPr/>
          <a:lstStyle/>
          <a:p>
            <a:pPr eaLnBrk="1" hangingPunct="1"/>
            <a:r>
              <a:rPr kumimoji="0" lang="en-US" altLang="zh-TW" dirty="0" smtClean="0"/>
              <a:t>Trading port</a:t>
            </a:r>
            <a:endParaRPr kumimoji="0" lang="zh-TW" altLang="en-US" dirty="0" smtClean="0"/>
          </a:p>
          <a:p>
            <a:pPr eaLnBrk="1" hangingPunct="1"/>
            <a:r>
              <a:rPr kumimoji="0" lang="en-US" altLang="zh-TW" dirty="0" smtClean="0"/>
              <a:t>The center of </a:t>
            </a:r>
            <a:r>
              <a:rPr kumimoji="0" lang="en-US" altLang="zh-TW" dirty="0" smtClean="0">
                <a:solidFill>
                  <a:srgbClr val="FF0000"/>
                </a:solidFill>
              </a:rPr>
              <a:t>textile</a:t>
            </a:r>
            <a:r>
              <a:rPr kumimoji="0" lang="en-US" altLang="zh-TW" dirty="0" smtClean="0"/>
              <a:t> industry</a:t>
            </a:r>
            <a:r>
              <a:rPr kumimoji="0" lang="zh-TW" altLang="en-US" dirty="0" smtClean="0"/>
              <a:t> </a:t>
            </a:r>
          </a:p>
          <a:p>
            <a:pPr eaLnBrk="1" hangingPunct="1"/>
            <a:r>
              <a:rPr kumimoji="0" lang="en-US" altLang="zh-TW" dirty="0" smtClean="0"/>
              <a:t>Where </a:t>
            </a:r>
            <a:r>
              <a:rPr kumimoji="0" lang="en-US" altLang="zh-TW" dirty="0" smtClean="0">
                <a:solidFill>
                  <a:srgbClr val="FF0000"/>
                </a:solidFill>
              </a:rPr>
              <a:t>the 228 Incident</a:t>
            </a:r>
            <a:r>
              <a:rPr kumimoji="0" lang="zh-TW" altLang="en-US" dirty="0" smtClean="0">
                <a:solidFill>
                  <a:srgbClr val="FF0000"/>
                </a:solidFill>
              </a:rPr>
              <a:t> </a:t>
            </a:r>
            <a:r>
              <a:rPr kumimoji="0" lang="en-US" altLang="zh-TW" dirty="0" smtClean="0"/>
              <a:t>happened</a:t>
            </a:r>
          </a:p>
          <a:p>
            <a:pPr eaLnBrk="1" hangingPunct="1"/>
            <a:r>
              <a:rPr kumimoji="0" lang="en-US" altLang="zh-TW" dirty="0" smtClean="0"/>
              <a:t>Politically, culturally and historically meaningful </a:t>
            </a:r>
            <a:endParaRPr kumimoji="0" lang="zh-TW" altLang="en-US" dirty="0" smtClean="0"/>
          </a:p>
          <a:p>
            <a:pPr eaLnBrk="1" hangingPunct="1"/>
            <a:endParaRPr kumimoji="0" lang="zh-TW" altLang="en-US" dirty="0" smtClean="0"/>
          </a:p>
          <a:p>
            <a:pPr eaLnBrk="1" hangingPunct="1"/>
            <a:endParaRPr kumimoji="0" lang="zh-TW" altLang="en-US" dirty="0" smtClean="0"/>
          </a:p>
          <a:p>
            <a:pPr eaLnBrk="1" hangingPunct="1"/>
            <a:endParaRPr kumimoji="0" lang="zh-TW" altLang="en-US" dirty="0" smtClean="0"/>
          </a:p>
        </p:txBody>
      </p:sp>
      <p:pic>
        <p:nvPicPr>
          <p:cNvPr id="72708" name="圖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74650"/>
            <a:ext cx="3014662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編號版面配置區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84AFCD1-CEFA-462F-BD7D-B1BC45B95DBF}" type="slidenum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 algn="r"/>
              <a:t>32</a:t>
            </a:fld>
            <a:endParaRPr lang="zh-TW" altLang="zh-TW"/>
          </a:p>
        </p:txBody>
      </p:sp>
      <p:sp>
        <p:nvSpPr>
          <p:cNvPr id="74754" name="標題 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marL="0" indent="0" eaLnBrk="1" hangingPunct="1"/>
            <a:r>
              <a:rPr kumimoji="0" lang="en-US" altLang="zh-TW" sz="3600" b="1" smtClean="0">
                <a:solidFill>
                  <a:srgbClr val="3333CC"/>
                </a:solidFill>
              </a:rPr>
              <a:t>The A.S. Watson &amp; Co building</a:t>
            </a:r>
            <a:r>
              <a:rPr kumimoji="0" lang="zh-TW" altLang="en-US" sz="3600" b="1" smtClean="0">
                <a:solidFill>
                  <a:srgbClr val="3333CC"/>
                </a:solidFill>
              </a:rPr>
              <a:t/>
            </a:r>
            <a:br>
              <a:rPr kumimoji="0" lang="zh-TW" altLang="en-US" sz="3600" b="1" smtClean="0">
                <a:solidFill>
                  <a:srgbClr val="3333CC"/>
                </a:solidFill>
              </a:rPr>
            </a:br>
            <a:r>
              <a:rPr kumimoji="0" lang="en-US" altLang="zh-TW" sz="3600" b="1" smtClean="0">
                <a:solidFill>
                  <a:srgbClr val="000000"/>
                </a:solidFill>
                <a:latin typeface="幼圆" charset="-122"/>
                <a:ea typeface="幼圆" charset="-122"/>
                <a:sym typeface="幼圆" charset="-122"/>
              </a:rPr>
              <a:t>(</a:t>
            </a:r>
            <a:r>
              <a:rPr kumimoji="0" lang="zh-TW" altLang="en-US" sz="3600" b="1" smtClean="0">
                <a:solidFill>
                  <a:srgbClr val="000000"/>
                </a:solidFill>
                <a:latin typeface="BiauKai" pitchFamily="2" charset="-120"/>
                <a:ea typeface="BiauKai" pitchFamily="2" charset="-120"/>
                <a:sym typeface="BiauKai" pitchFamily="2" charset="-120"/>
              </a:rPr>
              <a:t>屈臣氏大藥房</a:t>
            </a:r>
            <a:r>
              <a:rPr kumimoji="0" lang="en-US" altLang="zh-TW" sz="3600" b="1" smtClean="0">
                <a:solidFill>
                  <a:srgbClr val="000000"/>
                </a:solidFill>
                <a:latin typeface="幼圆" charset="-122"/>
                <a:ea typeface="幼圆" charset="-122"/>
                <a:sym typeface="幼圆" charset="-122"/>
              </a:rPr>
              <a:t>)</a:t>
            </a:r>
            <a:r>
              <a:rPr kumimoji="0" lang="en-US" altLang="zh-TW" sz="3600" smtClean="0">
                <a:solidFill>
                  <a:srgbClr val="000000"/>
                </a:solidFill>
              </a:rPr>
              <a:t> </a:t>
            </a:r>
            <a:endParaRPr kumimoji="0" lang="zh-TW" altLang="en-US" sz="3600" b="1" smtClean="0">
              <a:solidFill>
                <a:srgbClr val="000000"/>
              </a:solidFill>
            </a:endParaRPr>
          </a:p>
        </p:txBody>
      </p:sp>
      <p:pic>
        <p:nvPicPr>
          <p:cNvPr id="74755" name="圖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843088"/>
            <a:ext cx="6096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矩形 2"/>
          <p:cNvSpPr>
            <a:spLocks noChangeArrowheads="1"/>
          </p:cNvSpPr>
          <p:nvPr/>
        </p:nvSpPr>
        <p:spPr bwMode="auto">
          <a:xfrm>
            <a:off x="1762125" y="6022975"/>
            <a:ext cx="5608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/>
              <a:t>The first western medicine pharmacy </a:t>
            </a:r>
            <a:endParaRPr lang="zh-TW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5868144" y="1340768"/>
            <a:ext cx="29559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90"/>
                </a:solidFill>
                <a:latin typeface="Calibri" pitchFamily="34" charset="0"/>
              </a:rPr>
              <a:t>Landmark</a:t>
            </a:r>
            <a:r>
              <a:rPr lang="en-US" altLang="zh-TW" sz="2400" b="1" dirty="0">
                <a:latin typeface="Calibri" pitchFamily="34" charset="0"/>
              </a:rPr>
              <a:t> </a:t>
            </a:r>
            <a:r>
              <a:rPr lang="en-US" altLang="zh-TW" b="1" dirty="0">
                <a:latin typeface="Calibri" pitchFamily="34" charset="0"/>
              </a:rPr>
              <a:t>in </a:t>
            </a:r>
            <a:r>
              <a:rPr lang="en-US" altLang="zh-TW" b="1" dirty="0" err="1">
                <a:latin typeface="Calibri" pitchFamily="34" charset="0"/>
              </a:rPr>
              <a:t>Dadaocheng</a:t>
            </a:r>
            <a:r>
              <a:rPr lang="zh-TW" altLang="zh-TW" b="1" dirty="0">
                <a:latin typeface="Calibri" pitchFamily="34" charset="0"/>
              </a:rPr>
              <a:t> </a:t>
            </a:r>
            <a:endParaRPr lang="zh-TW" alt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投影片編號版面配置區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693163-D78F-447C-B8A8-7FC8BBC200AD}" type="slidenum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 algn="r"/>
              <a:t>33</a:t>
            </a:fld>
            <a:endParaRPr lang="zh-TW" altLang="zh-TW"/>
          </a:p>
        </p:txBody>
      </p:sp>
      <p:sp>
        <p:nvSpPr>
          <p:cNvPr id="75778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185738"/>
            <a:ext cx="5483225" cy="777875"/>
          </a:xfrm>
        </p:spPr>
        <p:txBody>
          <a:bodyPr/>
          <a:lstStyle/>
          <a:p>
            <a:pPr marL="0" indent="0" eaLnBrk="1" hangingPunct="1"/>
            <a:r>
              <a:rPr kumimoji="0" lang="en-US" altLang="zh-TW" b="1" smtClean="0">
                <a:solidFill>
                  <a:srgbClr val="3333CC"/>
                </a:solidFill>
              </a:rPr>
              <a:t>ArtYard</a:t>
            </a:r>
            <a:r>
              <a:rPr kumimoji="0" lang="zh-TW" altLang="en-US" b="1" smtClean="0">
                <a:solidFill>
                  <a:srgbClr val="000000"/>
                </a:solidFill>
              </a:rPr>
              <a:t>（</a:t>
            </a:r>
            <a:r>
              <a:rPr kumimoji="0" lang="zh-TW" altLang="en-US" b="1" smtClean="0">
                <a:solidFill>
                  <a:srgbClr val="000000"/>
                </a:solidFill>
                <a:latin typeface="BiauKai" pitchFamily="2" charset="-120"/>
                <a:ea typeface="BiauKai" pitchFamily="2" charset="-120"/>
                <a:sym typeface="BiauKai" pitchFamily="2" charset="-120"/>
              </a:rPr>
              <a:t>小藝埕</a:t>
            </a:r>
            <a:r>
              <a:rPr kumimoji="0" lang="zh-TW" altLang="en-US" b="1" smtClean="0">
                <a:solidFill>
                  <a:srgbClr val="000000"/>
                </a:solidFill>
              </a:rPr>
              <a:t>）</a:t>
            </a:r>
            <a:endParaRPr kumimoji="0" lang="zh-TW" altLang="en-US" smtClean="0"/>
          </a:p>
        </p:txBody>
      </p:sp>
      <p:pic>
        <p:nvPicPr>
          <p:cNvPr id="75779" name="圖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43088"/>
            <a:ext cx="439578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文字方塊 5"/>
          <p:cNvSpPr>
            <a:spLocks noChangeArrowheads="1"/>
          </p:cNvSpPr>
          <p:nvPr/>
        </p:nvSpPr>
        <p:spPr bwMode="auto">
          <a:xfrm>
            <a:off x="4716463" y="5157788"/>
            <a:ext cx="381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↑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Bookstore 1920s (1F)</a:t>
            </a:r>
            <a:endParaRPr lang="zh-TW" altLang="en-US" sz="2800"/>
          </a:p>
        </p:txBody>
      </p:sp>
      <p:pic>
        <p:nvPicPr>
          <p:cNvPr id="75781" name="圖片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66825"/>
            <a:ext cx="31702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矩形 7"/>
          <p:cNvSpPr>
            <a:spLocks noChangeArrowheads="1"/>
          </p:cNvSpPr>
          <p:nvPr/>
        </p:nvSpPr>
        <p:spPr bwMode="auto">
          <a:xfrm>
            <a:off x="896938" y="6094413"/>
            <a:ext cx="4106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↑</a:t>
            </a:r>
            <a:r>
              <a:rPr lang="en-US" altLang="zh-TW" sz="28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In </a:t>
            </a:r>
            <a:r>
              <a:rPr lang="en-US" altLang="zh-TW" sz="2800" dirty="0" err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Blooom</a:t>
            </a:r>
            <a:r>
              <a:rPr lang="en-US" altLang="zh-TW" sz="28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(</a:t>
            </a:r>
            <a:r>
              <a:rPr lang="zh-TW" altLang="en-US" sz="2800" b="1" dirty="0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印花樂</a:t>
            </a:r>
            <a:r>
              <a:rPr lang="en-US" altLang="zh-TW" sz="28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sz="28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(1F)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b="1" smtClean="0">
                <a:solidFill>
                  <a:srgbClr val="3333CC"/>
                </a:solidFill>
              </a:rPr>
              <a:t>ArtYard</a:t>
            </a:r>
            <a:r>
              <a:rPr kumimoji="0" lang="zh-TW" altLang="en-US" b="1" smtClean="0">
                <a:solidFill>
                  <a:srgbClr val="000000"/>
                </a:solidFill>
              </a:rPr>
              <a:t>（</a:t>
            </a:r>
            <a:r>
              <a:rPr kumimoji="0" lang="zh-TW" altLang="en-US" b="1" smtClean="0">
                <a:solidFill>
                  <a:srgbClr val="000000"/>
                </a:solidFill>
                <a:latin typeface="BiauKai" pitchFamily="2" charset="-120"/>
                <a:ea typeface="BiauKai" pitchFamily="2" charset="-120"/>
                <a:sym typeface="BiauKai" pitchFamily="2" charset="-120"/>
              </a:rPr>
              <a:t>小藝埕</a:t>
            </a:r>
            <a:r>
              <a:rPr kumimoji="0" lang="zh-TW" altLang="en-US" b="1" smtClean="0">
                <a:solidFill>
                  <a:srgbClr val="000000"/>
                </a:solidFill>
              </a:rPr>
              <a:t>）</a:t>
            </a:r>
            <a:endParaRPr kumimoji="0" lang="zh-CN" altLang="en-US" b="1" smtClean="0">
              <a:solidFill>
                <a:srgbClr val="000000"/>
              </a:solidFill>
            </a:endParaRPr>
          </a:p>
        </p:txBody>
      </p:sp>
      <p:pic>
        <p:nvPicPr>
          <p:cNvPr id="76802" name="圖片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11288"/>
            <a:ext cx="3313113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矩形 1"/>
          <p:cNvSpPr>
            <a:spLocks noChangeArrowheads="1"/>
          </p:cNvSpPr>
          <p:nvPr/>
        </p:nvSpPr>
        <p:spPr bwMode="auto">
          <a:xfrm>
            <a:off x="104775" y="5878513"/>
            <a:ext cx="441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↑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Luguo Cafe (</a:t>
            </a:r>
            <a:r>
              <a:rPr lang="zh-TW" altLang="en-US" sz="2800" b="1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爐鍋咖啡</a:t>
            </a:r>
            <a:r>
              <a:rPr lang="en-US" altLang="zh-TW" sz="2800" b="1">
                <a:solidFill>
                  <a:srgbClr val="000000"/>
                </a:solidFill>
                <a:latin typeface="BiauKai" pitchFamily="2" charset="-120"/>
                <a:sym typeface="BiauKai" pitchFamily="2" charset="-120"/>
              </a:rPr>
              <a:t>) 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(2F)</a:t>
            </a:r>
            <a:endParaRPr lang="zh-TW" altLang="en-US" sz="2800"/>
          </a:p>
        </p:txBody>
      </p:sp>
      <p:pic>
        <p:nvPicPr>
          <p:cNvPr id="76804" name="圖片 2" descr="1332423410-31551838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2203450"/>
            <a:ext cx="466566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矩形 4"/>
          <p:cNvSpPr>
            <a:spLocks noChangeArrowheads="1"/>
          </p:cNvSpPr>
          <p:nvPr/>
        </p:nvSpPr>
        <p:spPr bwMode="auto">
          <a:xfrm>
            <a:off x="4572000" y="5445224"/>
            <a:ext cx="40530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dirty="0"/>
              <a:t>    </a:t>
            </a:r>
            <a:r>
              <a:rPr lang="en-US" altLang="zh-TW" sz="3200" b="1" dirty="0"/>
              <a:t>cake with roseleaves</a:t>
            </a:r>
            <a:r>
              <a:rPr lang="zh-TW" altLang="zh-TW" sz="3200" b="1" dirty="0"/>
              <a:t> </a:t>
            </a:r>
            <a:endParaRPr lang="zh-TW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4139952" y="155679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/>
              <a:t>Taiwan-made coffee </a:t>
            </a:r>
            <a:endParaRPr lang="zh-TW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7380312" y="6021288"/>
            <a:ext cx="118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90"/>
                </a:solidFill>
              </a:rPr>
              <a:t>dried food </a:t>
            </a:r>
            <a:endParaRPr lang="zh-TW" alt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000090"/>
                </a:solidFill>
              </a:rPr>
              <a:t>ArtYard</a:t>
            </a:r>
            <a:r>
              <a:rPr lang="en-US" altLang="zh-TW" smtClean="0"/>
              <a:t> (</a:t>
            </a:r>
            <a:r>
              <a:rPr lang="zh-TW" altLang="en-US" b="1" smtClean="0">
                <a:latin typeface="BiauKai" pitchFamily="2" charset="-120"/>
                <a:ea typeface="BiauKai" pitchFamily="2" charset="-120"/>
              </a:rPr>
              <a:t>小藝埕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77826" name="日期版面配置區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62763B-6BC5-458E-BB7F-C6A3FC0B35C9}" type="datetime1">
              <a:rPr lang="zh-TW" altLang="en-US"/>
              <a:pPr/>
              <a:t>2013/3/14</a:t>
            </a:fld>
            <a:endParaRPr lang="en-US" altLang="zh-TW" sz="1800">
              <a:solidFill>
                <a:schemeClr val="tx1"/>
              </a:solidFill>
            </a:endParaRPr>
          </a:p>
        </p:txBody>
      </p:sp>
      <p:pic>
        <p:nvPicPr>
          <p:cNvPr id="77827" name="內容版面配置區 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717290" cy="259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圖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2" y="2801373"/>
            <a:ext cx="3816225" cy="285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矩形 5"/>
          <p:cNvSpPr>
            <a:spLocks noChangeArrowheads="1"/>
          </p:cNvSpPr>
          <p:nvPr/>
        </p:nvSpPr>
        <p:spPr bwMode="auto">
          <a:xfrm>
            <a:off x="3779838" y="5807075"/>
            <a:ext cx="49926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↑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Thinkers Theater (</a:t>
            </a:r>
            <a:r>
              <a:rPr lang="zh-TW" altLang="en-US" sz="2800" b="1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思劇場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) (3F) </a:t>
            </a:r>
            <a:endParaRPr lang="zh-TW" altLang="en-US" sz="2800"/>
          </a:p>
        </p:txBody>
      </p:sp>
      <p:sp>
        <p:nvSpPr>
          <p:cNvPr id="3" name="矩形 2"/>
          <p:cNvSpPr/>
          <p:nvPr/>
        </p:nvSpPr>
        <p:spPr>
          <a:xfrm>
            <a:off x="179512" y="4509120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(Exhibitions, performances</a:t>
            </a:r>
            <a:r>
              <a:rPr lang="en-US" altLang="zh-TW" sz="2800" dirty="0" smtClean="0"/>
              <a:t>, speeches</a:t>
            </a:r>
            <a:r>
              <a:rPr lang="en-US" altLang="zh-TW" sz="2800" dirty="0"/>
              <a:t>, talks, readings) 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148064" y="198884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Subjects: </a:t>
            </a:r>
            <a:r>
              <a:rPr lang="en-US" altLang="zh-TW" sz="2000" dirty="0"/>
              <a:t>history, </a:t>
            </a:r>
            <a:r>
              <a:rPr lang="en-US" altLang="zh-TW" sz="2000" dirty="0" smtClean="0"/>
              <a:t>philosophy, arts</a:t>
            </a:r>
            <a:endParaRPr lang="zh-TW" altLang="zh-TW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編號版面配置區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9C8DCBB-AD45-4AD8-A739-E52995B5AF6F}" type="slidenum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 algn="r"/>
              <a:t>36</a:t>
            </a:fld>
            <a:endParaRPr lang="zh-TW" altLang="zh-TW"/>
          </a:p>
        </p:txBody>
      </p:sp>
      <p:sp>
        <p:nvSpPr>
          <p:cNvPr id="78850" name="標題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5688012" cy="850900"/>
          </a:xfrm>
        </p:spPr>
        <p:txBody>
          <a:bodyPr/>
          <a:lstStyle/>
          <a:p>
            <a:pPr marL="0" indent="0" eaLnBrk="1" hangingPunct="1"/>
            <a:r>
              <a:rPr kumimoji="0" lang="en-US" altLang="zh-TW" sz="4800" b="1" smtClean="0">
                <a:solidFill>
                  <a:srgbClr val="3333CC"/>
                </a:solidFill>
              </a:rPr>
              <a:t>ArtYard</a:t>
            </a:r>
            <a:r>
              <a:rPr kumimoji="0" lang="zh-TW" altLang="en-US" sz="4800" b="1" smtClean="0">
                <a:solidFill>
                  <a:srgbClr val="000000"/>
                </a:solidFill>
                <a:latin typeface="BiauKai" pitchFamily="2" charset="-120"/>
                <a:ea typeface="BiauKai" pitchFamily="2" charset="-120"/>
                <a:sym typeface="BiauKai" pitchFamily="2" charset="-120"/>
              </a:rPr>
              <a:t>（民藝埕）</a:t>
            </a:r>
            <a:endParaRPr kumimoji="0" lang="en-US" altLang="zh-TW" smtClean="0"/>
          </a:p>
        </p:txBody>
      </p:sp>
      <p:pic>
        <p:nvPicPr>
          <p:cNvPr id="78851" name="圖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9448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矩形 5"/>
          <p:cNvSpPr>
            <a:spLocks noChangeArrowheads="1"/>
          </p:cNvSpPr>
          <p:nvPr/>
        </p:nvSpPr>
        <p:spPr bwMode="auto">
          <a:xfrm>
            <a:off x="5508104" y="4005064"/>
            <a:ext cx="343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↑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South St. Delight</a:t>
            </a:r>
            <a:r>
              <a:rPr lang="zh-TW" altLang="en-US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(</a:t>
            </a:r>
            <a:r>
              <a:rPr lang="zh-TW" altLang="en-US" b="1" dirty="0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南街得意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)(2F)</a:t>
            </a:r>
            <a:endParaRPr lang="zh-TW" altLang="en-US" dirty="0"/>
          </a:p>
        </p:txBody>
      </p:sp>
      <p:pic>
        <p:nvPicPr>
          <p:cNvPr id="78854" name="圖片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4294188"/>
            <a:ext cx="23431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文字方塊 7"/>
          <p:cNvSpPr>
            <a:spLocks noChangeArrowheads="1"/>
          </p:cNvSpPr>
          <p:nvPr/>
        </p:nvSpPr>
        <p:spPr bwMode="auto">
          <a:xfrm>
            <a:off x="100013" y="3925888"/>
            <a:ext cx="276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↓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Hakka Blue (</a:t>
            </a:r>
            <a:r>
              <a:rPr lang="zh-TW" altLang="en-US" b="1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台客藍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) (1F)</a:t>
            </a:r>
            <a:endParaRPr lang="zh-TW" altLang="en-US"/>
          </a:p>
        </p:txBody>
      </p:sp>
      <p:pic>
        <p:nvPicPr>
          <p:cNvPr id="78856" name="圖片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227171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文字方塊 9"/>
          <p:cNvSpPr>
            <a:spLocks noChangeArrowheads="1"/>
          </p:cNvSpPr>
          <p:nvPr/>
        </p:nvSpPr>
        <p:spPr bwMode="auto">
          <a:xfrm>
            <a:off x="3203848" y="6309320"/>
            <a:ext cx="246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↑</a:t>
            </a:r>
            <a:r>
              <a:rPr lang="zh-TW" altLang="en-US" b="1" dirty="0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洛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Le Zinc(1F)</a:t>
            </a:r>
            <a:endParaRPr lang="zh-TW" altLang="en-US" dirty="0"/>
          </a:p>
        </p:txBody>
      </p:sp>
      <p:pic>
        <p:nvPicPr>
          <p:cNvPr id="12" name="圖片 11" descr="534151_137412026409885_700210635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456384" cy="25814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3573016"/>
            <a:ext cx="165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ceramics studio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 is </a:t>
            </a:r>
            <a:r>
              <a:rPr kumimoji="1" lang="en-US" altLang="zh-TW" b="1" dirty="0" smtClean="0">
                <a:solidFill>
                  <a:srgbClr val="000090"/>
                </a:solidFill>
              </a:rPr>
              <a:t>Hakka-Blue 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914900"/>
          </a:xfrm>
        </p:spPr>
        <p:txBody>
          <a:bodyPr/>
          <a:lstStyle/>
          <a:p>
            <a:r>
              <a:rPr kumimoji="1" lang="en-US" altLang="zh-TW" b="1" dirty="0" smtClean="0"/>
              <a:t>Hakka-Blue </a:t>
            </a:r>
            <a:r>
              <a:rPr kumimoji="1" lang="en-US" altLang="zh-TW" dirty="0" smtClean="0"/>
              <a:t>(</a:t>
            </a:r>
            <a:r>
              <a:rPr kumimoji="1" lang="zh-TW" altLang="en-US" b="1" dirty="0" smtClean="0">
                <a:latin typeface="BiauKai"/>
                <a:ea typeface="BiauKai"/>
                <a:cs typeface="BiauKai"/>
              </a:rPr>
              <a:t>台客藍</a:t>
            </a:r>
            <a:r>
              <a:rPr kumimoji="1" lang="en-US" altLang="zh-TW" dirty="0" smtClean="0"/>
              <a:t>)?</a:t>
            </a:r>
          </a:p>
          <a:p>
            <a:r>
              <a:rPr kumimoji="1" lang="en-US" altLang="zh-TW" dirty="0" smtClean="0"/>
              <a:t>“</a:t>
            </a:r>
            <a:r>
              <a:rPr kumimoji="1" lang="zh-TW" altLang="en-US" sz="3600" b="1" dirty="0" smtClean="0">
                <a:latin typeface="BiauKai"/>
                <a:ea typeface="BiauKai"/>
                <a:cs typeface="BiauKai"/>
              </a:rPr>
              <a:t>台</a:t>
            </a:r>
            <a:r>
              <a:rPr kumimoji="1" lang="en-US" altLang="zh-TW" dirty="0" smtClean="0"/>
              <a:t>” — “</a:t>
            </a:r>
            <a:r>
              <a:rPr kumimoji="1" lang="en-US" altLang="zh-TW" b="1" dirty="0" smtClean="0">
                <a:solidFill>
                  <a:srgbClr val="000090"/>
                </a:solidFill>
              </a:rPr>
              <a:t>Native</a:t>
            </a:r>
            <a:r>
              <a:rPr kumimoji="1" lang="en-US" altLang="zh-TW" dirty="0" smtClean="0"/>
              <a:t>”  (</a:t>
            </a:r>
            <a:r>
              <a:rPr kumimoji="1" lang="zh-TW" altLang="en-US" b="1" dirty="0" smtClean="0">
                <a:latin typeface="BiauKai"/>
                <a:ea typeface="BiauKai"/>
                <a:cs typeface="BiauKai"/>
              </a:rPr>
              <a:t>本土</a:t>
            </a:r>
            <a:r>
              <a:rPr kumimoji="1" lang="en-US" altLang="zh-TW" dirty="0" smtClean="0"/>
              <a:t>)</a:t>
            </a:r>
          </a:p>
          <a:p>
            <a:r>
              <a:rPr kumimoji="1" lang="en-US" altLang="zh-TW" dirty="0" smtClean="0"/>
              <a:t>“</a:t>
            </a:r>
            <a:r>
              <a:rPr kumimoji="1" lang="zh-TW" altLang="en-US" sz="3600" b="1" dirty="0" smtClean="0">
                <a:latin typeface="BiauKai"/>
                <a:ea typeface="BiauKai"/>
                <a:cs typeface="BiauKai"/>
              </a:rPr>
              <a:t>客</a:t>
            </a:r>
            <a:r>
              <a:rPr kumimoji="1" lang="en-US" altLang="zh-TW" dirty="0" smtClean="0"/>
              <a:t>” — “</a:t>
            </a:r>
            <a:r>
              <a:rPr kumimoji="1" lang="en-US" altLang="zh-TW" b="1" dirty="0" smtClean="0">
                <a:solidFill>
                  <a:srgbClr val="000090"/>
                </a:solidFill>
              </a:rPr>
              <a:t>Humanity</a:t>
            </a:r>
            <a:r>
              <a:rPr kumimoji="1" lang="en-US" altLang="zh-TW" dirty="0" smtClean="0"/>
              <a:t>” (</a:t>
            </a:r>
            <a:r>
              <a:rPr kumimoji="1" lang="zh-TW" altLang="en-US" b="1" dirty="0" smtClean="0">
                <a:latin typeface="BiauKai"/>
                <a:ea typeface="BiauKai"/>
                <a:cs typeface="BiauKai"/>
              </a:rPr>
              <a:t>人文</a:t>
            </a:r>
            <a:r>
              <a:rPr kumimoji="1" lang="en-US" altLang="zh-TW" dirty="0" smtClean="0"/>
              <a:t>)</a:t>
            </a:r>
          </a:p>
          <a:p>
            <a:r>
              <a:rPr kumimoji="1" lang="en-US" altLang="zh-TW" dirty="0" smtClean="0"/>
              <a:t>“</a:t>
            </a:r>
            <a:r>
              <a:rPr kumimoji="1" lang="zh-TW" altLang="en-US" sz="3600" b="1" dirty="0" smtClean="0">
                <a:latin typeface="BiauKai"/>
                <a:ea typeface="BiauKai"/>
                <a:cs typeface="BiauKai"/>
              </a:rPr>
              <a:t>藍</a:t>
            </a:r>
            <a:r>
              <a:rPr kumimoji="1" lang="en-US" altLang="zh-TW" dirty="0" smtClean="0"/>
              <a:t>” — “</a:t>
            </a:r>
            <a:r>
              <a:rPr kumimoji="1" lang="en-US" altLang="zh-TW" b="1" dirty="0" smtClean="0">
                <a:solidFill>
                  <a:srgbClr val="000090"/>
                </a:solidFill>
              </a:rPr>
              <a:t>Fashion</a:t>
            </a:r>
            <a:r>
              <a:rPr kumimoji="1" lang="en-US" altLang="zh-TW" dirty="0" smtClean="0"/>
              <a:t>” (</a:t>
            </a:r>
            <a:r>
              <a:rPr kumimoji="1" lang="zh-TW" altLang="en-US" b="1" dirty="0" smtClean="0">
                <a:latin typeface="BiauKai"/>
                <a:ea typeface="BiauKai"/>
                <a:cs typeface="BiauKai"/>
              </a:rPr>
              <a:t>時尚</a:t>
            </a:r>
            <a:r>
              <a:rPr kumimoji="1" lang="en-US" altLang="zh-TW" dirty="0" smtClean="0"/>
              <a:t>)</a:t>
            </a:r>
          </a:p>
          <a:p>
            <a:pPr marL="0" indent="0">
              <a:buNone/>
            </a:pPr>
            <a:endParaRPr kumimoji="1" lang="en-US" altLang="zh-TW" dirty="0" smtClean="0"/>
          </a:p>
          <a:p>
            <a:r>
              <a:rPr kumimoji="1" lang="en-US" altLang="zh-TW" dirty="0" smtClean="0"/>
              <a:t>Founded by </a:t>
            </a:r>
          </a:p>
          <a:p>
            <a:pPr marL="0" indent="0">
              <a:buNone/>
            </a:pPr>
            <a:r>
              <a:rPr lang="en-US" altLang="zh-TW" b="1" dirty="0" smtClean="0"/>
              <a:t>Jou </a:t>
            </a:r>
            <a:r>
              <a:rPr lang="en-US" altLang="zh-TW" b="1" dirty="0"/>
              <a:t>Yi-</a:t>
            </a:r>
            <a:r>
              <a:rPr lang="en-US" altLang="zh-TW" b="1" dirty="0" err="1"/>
              <a:t>cheng</a:t>
            </a:r>
            <a:r>
              <a:rPr lang="en-US" altLang="zh-TW" b="1" dirty="0"/>
              <a:t> 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000090"/>
                </a:solidFill>
                <a:latin typeface="BiauKai"/>
                <a:ea typeface="BiauKai"/>
                <a:cs typeface="BiauKai"/>
                <a:sym typeface="BiauKai" pitchFamily="2" charset="-120"/>
              </a:rPr>
              <a:t>周奕成</a:t>
            </a:r>
            <a:r>
              <a:rPr lang="en-US" altLang="zh-TW" dirty="0" smtClean="0"/>
              <a:t>) &amp; </a:t>
            </a:r>
          </a:p>
          <a:p>
            <a:pPr marL="0" indent="0"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ceramicist </a:t>
            </a:r>
            <a:r>
              <a:rPr lang="en-US" altLang="zh-TW" b="1" dirty="0"/>
              <a:t>Xiao Li-</a:t>
            </a:r>
            <a:r>
              <a:rPr lang="en-US" altLang="zh-TW" b="1" dirty="0" smtClean="0"/>
              <a:t>ying </a:t>
            </a:r>
            <a:r>
              <a:rPr lang="zh-TW" altLang="en-US" dirty="0" smtClean="0"/>
              <a:t>（</a:t>
            </a:r>
            <a:r>
              <a:rPr lang="zh-TW" altLang="zh-TW" b="1" dirty="0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蕭立應</a:t>
            </a:r>
            <a:r>
              <a:rPr lang="zh-TW" altLang="en-US" dirty="0" smtClean="0"/>
              <a:t>）</a:t>
            </a:r>
            <a:r>
              <a:rPr lang="zh-TW" altLang="zh-TW" dirty="0" smtClean="0"/>
              <a:t> </a:t>
            </a:r>
            <a:endParaRPr lang="zh-TW" altLang="en-US" dirty="0"/>
          </a:p>
          <a:p>
            <a:endParaRPr kumimoji="1" lang="en-US" altLang="zh-TW" dirty="0" smtClean="0"/>
          </a:p>
          <a:p>
            <a:pPr marL="0" indent="0">
              <a:buNone/>
            </a:pP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6" name="圖片 5" descr="台客藍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500832" cy="1094010"/>
          </a:xfrm>
          <a:prstGeom prst="rect">
            <a:avLst/>
          </a:prstGeom>
        </p:spPr>
      </p:pic>
      <p:pic>
        <p:nvPicPr>
          <p:cNvPr id="7" name="圖片 6" descr="20120319185029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314700" cy="21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投影片編號版面配置區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D2A2CB-0424-4D72-A970-BF24E9EB457F}" type="slidenum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 algn="r"/>
              <a:t>38</a:t>
            </a:fld>
            <a:endParaRPr lang="en-US" altLang="zh-CN"/>
          </a:p>
        </p:txBody>
      </p:sp>
      <p:sp>
        <p:nvSpPr>
          <p:cNvPr id="79874" name="標題 3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403225"/>
            <a:ext cx="8291512" cy="1354138"/>
          </a:xfrm>
        </p:spPr>
        <p:txBody>
          <a:bodyPr/>
          <a:lstStyle/>
          <a:p>
            <a:pPr algn="l" eaLnBrk="1" hangingPunct="1"/>
            <a:r>
              <a:rPr kumimoji="0" lang="en-US" altLang="zh-TW" b="1" dirty="0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  <a:t>Jou Yi-</a:t>
            </a:r>
            <a:r>
              <a:rPr kumimoji="0" lang="en-US" altLang="zh-TW" b="1" dirty="0" err="1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  <a:t>cheng</a:t>
            </a:r>
            <a:r>
              <a:rPr kumimoji="0" lang="en-US" altLang="zh-TW" b="1" dirty="0" smtClean="0">
                <a:solidFill>
                  <a:srgbClr val="3333CC"/>
                </a:solidFill>
                <a:latin typeface="Arial" pitchFamily="34" charset="0"/>
                <a:sym typeface="Arial" pitchFamily="34" charset="0"/>
              </a:rPr>
              <a:t> </a:t>
            </a:r>
            <a:r>
              <a:rPr kumimoji="0" lang="en-US" altLang="zh-TW" dirty="0" smtClean="0">
                <a:solidFill>
                  <a:srgbClr val="3333CC"/>
                </a:solidFill>
              </a:rPr>
              <a:t>(</a:t>
            </a:r>
            <a:r>
              <a:rPr kumimoji="0" lang="zh-TW" altLang="en-US" sz="4800" b="1" dirty="0" smtClean="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 pitchFamily="2" charset="-120"/>
              </a:rPr>
              <a:t>周奕成</a:t>
            </a:r>
            <a:r>
              <a:rPr kumimoji="0" lang="en-US" altLang="zh-TW" sz="4800" dirty="0" smtClean="0">
                <a:solidFill>
                  <a:srgbClr val="3333CC"/>
                </a:solidFill>
              </a:rPr>
              <a:t>)</a:t>
            </a:r>
            <a:endParaRPr kumimoji="0" lang="zh-TW" altLang="en-US" dirty="0" smtClean="0"/>
          </a:p>
        </p:txBody>
      </p:sp>
      <p:sp>
        <p:nvSpPr>
          <p:cNvPr id="79875" name="內容版面配置區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/>
            <a:r>
              <a:rPr kumimoji="0" lang="en-US" altLang="zh-TW" dirty="0" smtClean="0"/>
              <a:t> Co-managed</a:t>
            </a:r>
            <a:r>
              <a:rPr kumimoji="0" lang="zh-TW" altLang="en-US" dirty="0" smtClean="0"/>
              <a:t> </a:t>
            </a:r>
            <a:r>
              <a:rPr kumimoji="0" lang="en-US" altLang="zh-TW" dirty="0" smtClean="0"/>
              <a:t>by</a:t>
            </a:r>
            <a:r>
              <a:rPr kumimoji="0" lang="zh-TW" altLang="en-US" dirty="0" smtClean="0"/>
              <a:t> </a:t>
            </a:r>
            <a:r>
              <a:rPr kumimoji="0" lang="en-US" altLang="zh-TW" b="1" dirty="0" smtClean="0">
                <a:solidFill>
                  <a:srgbClr val="000090"/>
                </a:solidFill>
              </a:rPr>
              <a:t>the </a:t>
            </a:r>
            <a:r>
              <a:rPr kumimoji="0" lang="en-US" altLang="zh-TW" b="1" dirty="0" err="1" smtClean="0">
                <a:solidFill>
                  <a:srgbClr val="000090"/>
                </a:solidFill>
              </a:rPr>
              <a:t>Sedai</a:t>
            </a:r>
            <a:r>
              <a:rPr kumimoji="0" lang="en-US" altLang="zh-TW" b="1" dirty="0" smtClean="0">
                <a:solidFill>
                  <a:srgbClr val="000090"/>
                </a:solidFill>
              </a:rPr>
              <a:t> Group </a:t>
            </a:r>
            <a:r>
              <a:rPr kumimoji="0" lang="en-US" altLang="zh-TW" dirty="0" smtClean="0"/>
              <a:t>(</a:t>
            </a:r>
            <a:r>
              <a:rPr kumimoji="0" lang="zh-TW" altLang="en-US" b="1" dirty="0" smtClean="0">
                <a:solidFill>
                  <a:srgbClr val="FF0000"/>
                </a:solidFill>
                <a:latin typeface="BiauKai" pitchFamily="2" charset="-120"/>
                <a:sym typeface="BiauKai" pitchFamily="2" charset="-120"/>
              </a:rPr>
              <a:t>世代群</a:t>
            </a:r>
            <a:r>
              <a:rPr kumimoji="0" lang="en-US" altLang="zh-TW" dirty="0" smtClean="0"/>
              <a:t>)</a:t>
            </a:r>
            <a:endParaRPr kumimoji="0" lang="zh-TW" altLang="en-US" dirty="0" smtClean="0"/>
          </a:p>
          <a:p>
            <a:pPr marL="0" indent="0" eaLnBrk="1" hangingPunct="1"/>
            <a:r>
              <a:rPr kumimoji="0" lang="en-US" altLang="zh-TW" dirty="0" smtClean="0"/>
              <a:t> Founded by </a:t>
            </a:r>
            <a:r>
              <a:rPr kumimoji="0" lang="en-US" altLang="zh-TW" b="1" dirty="0" smtClean="0"/>
              <a:t>Jou Yi-</a:t>
            </a:r>
            <a:r>
              <a:rPr kumimoji="0" lang="en-US" altLang="zh-TW" b="1" dirty="0" err="1" smtClean="0"/>
              <a:t>cheng</a:t>
            </a:r>
            <a:r>
              <a:rPr kumimoji="0" lang="en-US" altLang="zh-TW" b="1" dirty="0" smtClean="0"/>
              <a:t> </a:t>
            </a:r>
            <a:r>
              <a:rPr kumimoji="0" lang="en-US" altLang="zh-TW" dirty="0" smtClean="0"/>
              <a:t>(</a:t>
            </a:r>
            <a:r>
              <a:rPr kumimoji="0" lang="zh-TW" altLang="en-US" b="1" dirty="0" smtClean="0">
                <a:solidFill>
                  <a:srgbClr val="000090"/>
                </a:solidFill>
                <a:latin typeface="BiauKai" pitchFamily="2" charset="-120"/>
                <a:sym typeface="BiauKai" pitchFamily="2" charset="-120"/>
              </a:rPr>
              <a:t>周奕成</a:t>
            </a:r>
            <a:r>
              <a:rPr kumimoji="0" lang="en-US" altLang="zh-TW" dirty="0" smtClean="0"/>
              <a:t>)</a:t>
            </a:r>
            <a:endParaRPr kumimoji="0" lang="zh-TW" altLang="en-US" dirty="0" smtClean="0"/>
          </a:p>
          <a:p>
            <a:pPr marL="0" indent="0" eaLnBrk="1" hangingPunct="1"/>
            <a:r>
              <a:rPr kumimoji="0" lang="en-US" altLang="zh-TW" dirty="0" smtClean="0"/>
              <a:t> Former </a:t>
            </a:r>
            <a:r>
              <a:rPr kumimoji="0" lang="en-US" altLang="zh-TW" b="1" dirty="0" smtClean="0"/>
              <a:t>political activist</a:t>
            </a:r>
          </a:p>
          <a:p>
            <a:pPr marL="0" indent="0" eaLnBrk="1" hangingPunct="1"/>
            <a:r>
              <a:rPr kumimoji="0" lang="zh-TW" altLang="en-US" b="1" dirty="0" smtClean="0"/>
              <a:t> </a:t>
            </a:r>
            <a:r>
              <a:rPr kumimoji="0" lang="en-US" altLang="zh-TW" b="1" dirty="0" smtClean="0"/>
              <a:t>“</a:t>
            </a:r>
            <a:r>
              <a:rPr kumimoji="0" lang="en-US" altLang="zh-TW" b="1" dirty="0" smtClean="0">
                <a:solidFill>
                  <a:srgbClr val="000090"/>
                </a:solidFill>
              </a:rPr>
              <a:t>Public space</a:t>
            </a:r>
            <a:r>
              <a:rPr kumimoji="0" lang="en-US" altLang="zh-TW" b="1" dirty="0" smtClean="0"/>
              <a:t>”</a:t>
            </a:r>
          </a:p>
          <a:p>
            <a:pPr marL="0" indent="0"/>
            <a:r>
              <a:rPr lang="en-US" altLang="zh-TW" dirty="0" smtClean="0"/>
              <a:t>“</a:t>
            </a:r>
            <a:r>
              <a:rPr lang="en-US" altLang="zh-TW" b="1" dirty="0" smtClean="0">
                <a:solidFill>
                  <a:srgbClr val="000090"/>
                </a:solidFill>
              </a:rPr>
              <a:t>Art renaissance</a:t>
            </a:r>
            <a:r>
              <a:rPr lang="en-US" altLang="zh-TW" dirty="0" smtClean="0"/>
              <a:t>”</a:t>
            </a:r>
          </a:p>
          <a:p>
            <a:pPr marL="0" indent="0"/>
            <a:r>
              <a:rPr lang="en-US" altLang="zh-TW" dirty="0" smtClean="0"/>
              <a:t>“</a:t>
            </a:r>
            <a:r>
              <a:rPr lang="en-US" altLang="zh-TW" b="1" dirty="0" smtClean="0">
                <a:solidFill>
                  <a:srgbClr val="000090"/>
                </a:solidFill>
              </a:rPr>
              <a:t>New </a:t>
            </a:r>
            <a:r>
              <a:rPr lang="en-US" altLang="zh-TW" b="1" dirty="0">
                <a:solidFill>
                  <a:srgbClr val="000090"/>
                </a:solidFill>
              </a:rPr>
              <a:t>cultural </a:t>
            </a:r>
            <a:r>
              <a:rPr lang="en-US" altLang="zh-TW" b="1" dirty="0" smtClean="0">
                <a:solidFill>
                  <a:srgbClr val="000090"/>
                </a:solidFill>
              </a:rPr>
              <a:t>movement</a:t>
            </a:r>
            <a:r>
              <a:rPr lang="en-US" altLang="zh-TW" dirty="0" smtClean="0"/>
              <a:t>”</a:t>
            </a: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kumimoji="0" lang="en-US" altLang="zh-TW" b="1" dirty="0" smtClean="0"/>
          </a:p>
          <a:p>
            <a:pPr marL="0" indent="0" eaLnBrk="1" hangingPunct="1"/>
            <a:endParaRPr kumimoji="0" lang="zh-TW" altLang="en-US" b="1" dirty="0" smtClean="0"/>
          </a:p>
          <a:p>
            <a:pPr marL="0" indent="0" eaLnBrk="1" hangingPunct="1">
              <a:buFont typeface="Arial" pitchFamily="34" charset="0"/>
              <a:buNone/>
            </a:pPr>
            <a:endParaRPr kumimoji="0" lang="zh-TW" altLang="en-US" dirty="0" smtClean="0"/>
          </a:p>
        </p:txBody>
      </p:sp>
      <p:pic>
        <p:nvPicPr>
          <p:cNvPr id="79876" name="圖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3235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文字方塊 1"/>
          <p:cNvSpPr>
            <a:spLocks noChangeArrowheads="1"/>
          </p:cNvSpPr>
          <p:nvPr/>
        </p:nvSpPr>
        <p:spPr bwMode="auto">
          <a:xfrm>
            <a:off x="611188" y="260350"/>
            <a:ext cx="345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sym typeface="Calibri" pitchFamily="34" charset="0"/>
              </a:rPr>
              <a:t>CEO </a:t>
            </a:r>
            <a:r>
              <a:rPr lang="en-US" altLang="zh-TW" sz="2800" b="1" dirty="0" smtClean="0">
                <a:solidFill>
                  <a:srgbClr val="000000"/>
                </a:solidFill>
                <a:sym typeface="Calibri" pitchFamily="34" charset="0"/>
              </a:rPr>
              <a:t>of </a:t>
            </a:r>
            <a:r>
              <a:rPr lang="en-US" altLang="zh-TW" sz="2800" b="1" dirty="0" err="1" smtClean="0">
                <a:solidFill>
                  <a:srgbClr val="000000"/>
                </a:solidFill>
                <a:sym typeface="Calibri" pitchFamily="34" charset="0"/>
              </a:rPr>
              <a:t>ArtYard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日期版面配置區 3"/>
          <p:cNvSpPr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5F61CC68-827B-4E3C-B369-F57EB6598EE8}" type="datetime1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/>
              <a:t>3/14/2013</a:t>
            </a:fld>
            <a:endParaRPr lang="zh-TW" altLang="en-US"/>
          </a:p>
        </p:txBody>
      </p:sp>
      <p:sp>
        <p:nvSpPr>
          <p:cNvPr id="81922" name="標題 1"/>
          <p:cNvSpPr>
            <a:spLocks noChangeArrowheads="1"/>
          </p:cNvSpPr>
          <p:nvPr/>
        </p:nvSpPr>
        <p:spPr bwMode="auto">
          <a:xfrm>
            <a:off x="538163" y="979488"/>
            <a:ext cx="8229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54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Comparison &amp; Contrast b/t </a:t>
            </a:r>
            <a:endParaRPr lang="zh-TW" altLang="en-US" sz="5400" b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/>
            <a:r>
              <a:rPr lang="en-US" altLang="zh-TW" sz="5400" b="1" i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The Can &amp; ArtYard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" y="330200"/>
            <a:ext cx="9112250" cy="649288"/>
          </a:xfrm>
        </p:spPr>
        <p:txBody>
          <a:bodyPr/>
          <a:lstStyle/>
          <a:p>
            <a:pPr eaLnBrk="1" hangingPunct="1"/>
            <a:r>
              <a:rPr kumimoji="0" lang="en-US" altLang="zh-TW" sz="2800" b="1" smtClean="0">
                <a:solidFill>
                  <a:srgbClr val="3333CC"/>
                </a:solidFill>
              </a:rPr>
              <a:t>Definition of “Cultural and Creative Industries” (CCI)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50825" y="11969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According to </a:t>
            </a: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“Law for the Development of the Cultural and Creative Industries” (</a:t>
            </a:r>
            <a:r>
              <a:rPr lang="zh-TW" altLang="en-US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文化創意產業發展法</a:t>
            </a: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):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“The ‘Cultural and Creative Industries’ referred to in this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Act means the following industries that originate from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creativity or accumulation of culture which through the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formation and application of intellectual properties,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possess potential capacities to create wealth and job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opportunities, enhance the citizens’ capacity for arts, and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elevate the citizens’ living environment,”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TW" sz="2400" b="1">
              <a:solidFill>
                <a:srgbClr val="3333CC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Source:</a:t>
            </a:r>
            <a:r>
              <a:rPr lang="en-US" altLang="zh-TW" sz="16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 Ministry of Culture (http://www.moc.gov.tw/law.do?method=find&amp;id=247</a:t>
            </a:r>
            <a:r>
              <a:rPr lang="en-US" altLang="zh-TW" sz="14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)</a:t>
            </a:r>
            <a:r>
              <a:rPr lang="en-US" altLang="zh-TW" sz="2000" b="1" i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日期版面配置區 3"/>
          <p:cNvSpPr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FF81782-6550-4EAE-825D-7876F00E416F}" type="datetime1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/>
              <a:t>3/14/2013</a:t>
            </a:fld>
            <a:endParaRPr lang="zh-TW" altLang="en-US"/>
          </a:p>
        </p:txBody>
      </p:sp>
      <p:sp>
        <p:nvSpPr>
          <p:cNvPr id="82946" name="標題 1"/>
          <p:cNvSpPr>
            <a:spLocks noChangeArrowheads="1"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Comparison &amp; Contrast b/t </a:t>
            </a:r>
            <a:endParaRPr lang="zh-TW" altLang="en-US" sz="3600" b="1">
              <a:solidFill>
                <a:srgbClr val="3333CC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Can &amp; ArtYard</a:t>
            </a:r>
            <a:endParaRPr lang="zh-TW" altLang="en-US"/>
          </a:p>
        </p:txBody>
      </p:sp>
      <p:graphicFrame>
        <p:nvGraphicFramePr>
          <p:cNvPr id="44036" name="Group 4"/>
          <p:cNvGraphicFramePr>
            <a:graphicFrameLocks noGrp="1"/>
          </p:cNvGraphicFramePr>
          <p:nvPr/>
        </p:nvGraphicFramePr>
        <p:xfrm>
          <a:off x="465138" y="1700213"/>
          <a:ext cx="8424862" cy="4810127"/>
        </p:xfrm>
        <a:graphic>
          <a:graphicData uri="http://schemas.openxmlformats.org/drawingml/2006/table">
            <a:tbl>
              <a:tblPr/>
              <a:tblGrid>
                <a:gridCol w="1973262"/>
                <a:gridCol w="3187700"/>
                <a:gridCol w="32639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The Can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ArtYard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Organizer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Mr. Jeffrey Lin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Was born and raised in San-Hsia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Jou Yi-cheng 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Resident of the Mensheng community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Established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In  September, 2010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In 2011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3026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Target Audience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Customers of all ages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3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Visitors m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ostly on weekends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residents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 m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ostly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on weekdays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日期版面配置區 3"/>
          <p:cNvSpPr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73F1D64D-86BD-4950-A133-BBEE02DA3929}" type="datetime1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/>
              <a:t>3/14/2013</a:t>
            </a:fld>
            <a:endParaRPr lang="zh-TW" altLang="en-US"/>
          </a:p>
        </p:txBody>
      </p:sp>
      <p:sp>
        <p:nvSpPr>
          <p:cNvPr id="83970" name="標題 1"/>
          <p:cNvSpPr>
            <a:spLocks noChangeArrowheads="1"/>
          </p:cNvSpPr>
          <p:nvPr/>
        </p:nvSpPr>
        <p:spPr bwMode="auto">
          <a:xfrm>
            <a:off x="611188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Comparsion and Contrast b/t </a:t>
            </a:r>
            <a:endParaRPr lang="zh-TW" altLang="en-US" sz="3600" b="1">
              <a:solidFill>
                <a:srgbClr val="3333CC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Can &amp; ArtYard</a:t>
            </a:r>
            <a:endParaRPr lang="zh-TW" altLang="en-US"/>
          </a:p>
        </p:txBody>
      </p:sp>
      <p:graphicFrame>
        <p:nvGraphicFramePr>
          <p:cNvPr id="81949" name="Group 29"/>
          <p:cNvGraphicFramePr>
            <a:graphicFrameLocks noGrp="1"/>
          </p:cNvGraphicFramePr>
          <p:nvPr/>
        </p:nvGraphicFramePr>
        <p:xfrm>
          <a:off x="465138" y="1124928"/>
          <a:ext cx="8280400" cy="5330508"/>
        </p:xfrm>
        <a:graphic>
          <a:graphicData uri="http://schemas.openxmlformats.org/drawingml/2006/table">
            <a:tbl>
              <a:tblPr/>
              <a:tblGrid>
                <a:gridCol w="2232025"/>
                <a:gridCol w="2951162"/>
                <a:gridCol w="3097213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The Can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ArtYard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Dining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Café &amp; restaurant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Café, tea House, bar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 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Self-branded product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No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Yes, postcards of 1920’s bookstore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4795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Core Value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Loofah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 team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絲瓜小隊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-underprivileged students of </a:t>
                      </a: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Youmu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</a:t>
                      </a: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loofahs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, bath sponge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 Funds for dreams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-long-term  accompany  project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-Care for people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-Making friends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-Feels like home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-Sense of happiness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People-oriented, not profit-oriented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84" name="圖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0" y="265701"/>
            <a:ext cx="446405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日期版面配置區 3"/>
          <p:cNvSpPr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6802327C-FBE9-4EFC-85D5-E5DBB9AF3356}" type="datetime1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/>
              <a:t>3/14/2013</a:t>
            </a:fld>
            <a:endParaRPr lang="zh-TW" altLang="en-US"/>
          </a:p>
        </p:txBody>
      </p:sp>
      <p:sp>
        <p:nvSpPr>
          <p:cNvPr id="84994" name="標題 1"/>
          <p:cNvSpPr>
            <a:spLocks noChangeArrowheads="1"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Comparison and Contrast b/t </a:t>
            </a:r>
            <a:endParaRPr lang="zh-TW" altLang="en-US" sz="3600" b="1">
              <a:solidFill>
                <a:srgbClr val="3333CC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Can &amp; ArtYard</a:t>
            </a:r>
            <a:endParaRPr lang="zh-TW" altLang="en-US"/>
          </a:p>
        </p:txBody>
      </p:sp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395288" y="1844675"/>
          <a:ext cx="8424862" cy="4191312"/>
        </p:xfrm>
        <a:graphic>
          <a:graphicData uri="http://schemas.openxmlformats.org/drawingml/2006/table">
            <a:tbl>
              <a:tblPr/>
              <a:tblGrid>
                <a:gridCol w="1973262"/>
                <a:gridCol w="3187700"/>
                <a:gridCol w="3263900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The Can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ArtYard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Hands-on experience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Blue-dyeing workshop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Fabric workshop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Artistic platform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Gallery, live band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Gallery, lecture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55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Feature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Has more to do with the people and the community (cleaning Sanhsia river)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Related to its historical background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1920s parade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 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6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04813"/>
            <a:ext cx="45466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7" name="Picture 4"/>
          <p:cNvPicPr>
            <a:picLocks noChangeAspect="1" noChangeArrowheads="1"/>
          </p:cNvPicPr>
          <p:nvPr/>
        </p:nvPicPr>
        <p:blipFill>
          <a:blip r:embed="rId3" cstate="print"/>
          <a:srcRect l="10582" t="16301"/>
          <a:stretch>
            <a:fillRect/>
          </a:stretch>
        </p:blipFill>
        <p:spPr bwMode="auto">
          <a:xfrm>
            <a:off x="179388" y="260350"/>
            <a:ext cx="425926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854" y="3122613"/>
            <a:ext cx="6124575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134873988934281500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9970" y="1987840"/>
            <a:ext cx="6667500" cy="3810000"/>
          </a:xfrm>
          <a:prstGeom prst="rect">
            <a:avLst/>
          </a:prstGeom>
        </p:spPr>
      </p:pic>
      <p:pic>
        <p:nvPicPr>
          <p:cNvPr id="9" name="圖片 8" descr="760x508-f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752" y="2399088"/>
            <a:ext cx="5332292" cy="356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日期版面配置區 3"/>
          <p:cNvSpPr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12BE214-43CC-4D10-BF90-30FFB471BFCB}" type="datetime1">
              <a:rPr lang="en-US" altLang="zh-TW" sz="1200">
                <a:solidFill>
                  <a:srgbClr val="898989"/>
                </a:solidFill>
                <a:sym typeface="Calibri" pitchFamily="34" charset="0"/>
              </a:rPr>
              <a:pPr/>
              <a:t>3/14/2013</a:t>
            </a:fld>
            <a:endParaRPr lang="zh-TW" altLang="en-US"/>
          </a:p>
        </p:txBody>
      </p:sp>
      <p:sp>
        <p:nvSpPr>
          <p:cNvPr id="86018" name="標題 1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Comparison and Contrast b/t </a:t>
            </a:r>
            <a:endParaRPr lang="zh-TW" altLang="en-US" sz="3600" b="1">
              <a:solidFill>
                <a:srgbClr val="3333CC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/>
            <a:r>
              <a:rPr lang="en-US" altLang="zh-TW" sz="36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Can &amp; ArtYard</a:t>
            </a:r>
            <a:endParaRPr lang="zh-TW" altLang="en-US"/>
          </a:p>
        </p:txBody>
      </p:sp>
      <p:graphicFrame>
        <p:nvGraphicFramePr>
          <p:cNvPr id="47132" name="Group 28"/>
          <p:cNvGraphicFramePr>
            <a:graphicFrameLocks noGrp="1"/>
          </p:cNvGraphicFramePr>
          <p:nvPr/>
        </p:nvGraphicFramePr>
        <p:xfrm>
          <a:off x="395288" y="1412875"/>
          <a:ext cx="8424862" cy="5305425"/>
        </p:xfrm>
        <a:graphic>
          <a:graphicData uri="http://schemas.openxmlformats.org/drawingml/2006/table">
            <a:tbl>
              <a:tblPr/>
              <a:tblGrid>
                <a:gridCol w="2230437"/>
                <a:gridCol w="2930525"/>
                <a:gridCol w="32639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The Can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ArtYard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1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Difficulty 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Lack of capital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Lack of popularity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Lack of community resources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Lack of recognition from the local residence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Lack of human resource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(How to get more talented people to join ArtYard)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Neighboring relation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Having hard time to integrating  with neighboring shops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Close relationship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Vision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The integrated village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The great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rPr>
                        <a:t>ArtYard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日期版面配置區 3"/>
          <p:cNvSpPr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AF46060-E660-4569-AF8C-58FF2C359023}" type="datetime1">
              <a:rPr lang="zh-CN" altLang="en-US" sz="1200">
                <a:solidFill>
                  <a:srgbClr val="898989"/>
                </a:solidFill>
                <a:sym typeface="Calibri" pitchFamily="34" charset="0"/>
              </a:rPr>
              <a:pPr/>
              <a:t>2013/3/14</a:t>
            </a:fld>
            <a:endParaRPr lang="en-US" altLang="zh-TW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609600" y="763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TW" altLang="zh-TW" sz="72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Conclusion</a:t>
            </a:r>
            <a:endParaRPr lang="zh-TW" altLang="zh-TW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38163" y="2205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zh-TW" altLang="en-US" sz="3200" b="1" i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200" b="1" i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Possible solutions for </a:t>
            </a:r>
            <a:endParaRPr lang="zh-TW" altLang="en-US" sz="3200" b="1" i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TW" sz="3200" b="1" i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current CCI difficulties</a:t>
            </a:r>
            <a:endParaRPr lang="zh-TW" altLang="en-US" sz="3200" b="1" i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zh-TW" altLang="en-US" sz="3200" b="1" i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200" b="1" i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Encouraging young people </a:t>
            </a:r>
            <a:endParaRPr lang="zh-TW" altLang="en-US" sz="3200" b="1" i="1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TW" sz="3200" b="1" i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to participate in CCI 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362950" cy="49672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kumimoji="0" lang="zh-TW" altLang="en-US" sz="2800" b="1" smtClean="0">
              <a:solidFill>
                <a:srgbClr val="FF0000"/>
              </a:solidFill>
            </a:endParaRPr>
          </a:p>
          <a:p>
            <a:pPr eaLnBrk="1" hangingPunct="1"/>
            <a:r>
              <a:rPr kumimoji="0" lang="en-US" altLang="zh-TW" sz="2800" b="1" smtClean="0">
                <a:solidFill>
                  <a:srgbClr val="FF0000"/>
                </a:solidFill>
              </a:rPr>
              <a:t>Financial difficulties: </a:t>
            </a:r>
            <a:r>
              <a:rPr kumimoji="0" lang="en-US" altLang="zh-TW" sz="2800" smtClean="0"/>
              <a:t>funding for publicity</a:t>
            </a: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r>
              <a:rPr kumimoji="0" lang="en-US" altLang="zh-TW" sz="2800" b="1" smtClean="0"/>
              <a:t> Solution A – </a:t>
            </a:r>
            <a:r>
              <a:rPr kumimoji="0" lang="en-US" altLang="zh-TW" sz="2800" smtClean="0"/>
              <a:t>Corporation with mass media</a:t>
            </a: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r>
              <a:rPr kumimoji="0" lang="en-US" altLang="zh-TW" sz="2800" b="1" smtClean="0"/>
              <a:t> Solution B – </a:t>
            </a:r>
            <a:r>
              <a:rPr kumimoji="0" lang="en-US" altLang="zh-TW" sz="2800" smtClean="0"/>
              <a:t>Corporation with local community</a:t>
            </a: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endParaRPr kumimoji="0" lang="zh-TW" altLang="en-US" sz="2800" b="1" smtClean="0">
              <a:solidFill>
                <a:srgbClr val="FF0000"/>
              </a:solidFill>
            </a:endParaRPr>
          </a:p>
          <a:p>
            <a:pPr eaLnBrk="1" hangingPunct="1"/>
            <a:r>
              <a:rPr kumimoji="0" lang="en-US" altLang="zh-TW" sz="2800" b="1" smtClean="0">
                <a:solidFill>
                  <a:srgbClr val="FF0000"/>
                </a:solidFill>
              </a:rPr>
              <a:t>Lack of human resources: </a:t>
            </a:r>
            <a:r>
              <a:rPr kumimoji="0" lang="en-US" altLang="zh-TW" sz="2800" smtClean="0"/>
              <a:t>require for talent</a:t>
            </a:r>
            <a:r>
              <a:rPr kumimoji="0" lang="en-US" altLang="zh-CN" sz="2800" smtClean="0"/>
              <a:t>s</a:t>
            </a: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r>
              <a:rPr kumimoji="0" lang="en-US" altLang="zh-TW" sz="2800" b="1" smtClean="0"/>
              <a:t> Solution A – </a:t>
            </a:r>
            <a:r>
              <a:rPr kumimoji="0" lang="en-US" altLang="zh-TW" sz="2800" smtClean="0"/>
              <a:t>Internship for students</a:t>
            </a: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r>
              <a:rPr kumimoji="0" lang="en-US" altLang="zh-TW" sz="2800" smtClean="0"/>
              <a:t> </a:t>
            </a:r>
            <a:r>
              <a:rPr kumimoji="0" lang="en-US" altLang="zh-TW" sz="2800" b="1" smtClean="0"/>
              <a:t>Solution B –</a:t>
            </a:r>
            <a:r>
              <a:rPr kumimoji="0" lang="en-US" altLang="zh-TW" sz="2800" smtClean="0"/>
              <a:t> Welcome </a:t>
            </a:r>
            <a:r>
              <a:rPr kumimoji="0" lang="en-US" altLang="zh-CN" sz="2800" smtClean="0"/>
              <a:t>people from any</a:t>
            </a:r>
            <a:r>
              <a:rPr kumimoji="0" lang="en-US" altLang="zh-TW" sz="2800" smtClean="0"/>
              <a:t> generation</a:t>
            </a: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endParaRPr kumimoji="0" lang="zh-TW" altLang="en-US" sz="2800" smtClean="0"/>
          </a:p>
          <a:p>
            <a:pPr eaLnBrk="1" hangingPunct="1">
              <a:buFont typeface="Arial" pitchFamily="34" charset="0"/>
              <a:buNone/>
            </a:pPr>
            <a:endParaRPr kumimoji="0" lang="zh-TW" altLang="en-US" sz="2800" smtClean="0"/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1" hangingPunct="1"/>
            <a:r>
              <a:rPr lang="en-US" altLang="zh-TW" sz="44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The Possible Solutions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en-US" altLang="zh-TW" sz="2800" b="1" smtClean="0"/>
              <a:t>Suggestions from the Interviewee of </a:t>
            </a:r>
            <a:r>
              <a:rPr kumimoji="0" lang="en-US" altLang="zh-TW" sz="2800" b="1" i="1" smtClean="0"/>
              <a:t>The Can</a:t>
            </a:r>
            <a:endParaRPr kumimoji="0" lang="zh-TW" altLang="en-US" sz="2800" b="1" i="1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zh-TW" altLang="en-US" sz="2800" smtClean="0"/>
              <a:t>．</a:t>
            </a:r>
            <a:r>
              <a:rPr kumimoji="0" lang="en-US" altLang="zh-TW" sz="2800" smtClean="0"/>
              <a:t>Endurance</a:t>
            </a:r>
            <a:endParaRPr kumimoji="0" lang="zh-TW" altLang="en-US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zh-TW" altLang="en-US" sz="2800" smtClean="0"/>
              <a:t>．</a:t>
            </a:r>
            <a:r>
              <a:rPr kumimoji="0" lang="en-US" altLang="zh-TW" sz="2800" smtClean="0"/>
              <a:t>Devotion</a:t>
            </a:r>
            <a:endParaRPr kumimoji="0" lang="zh-TW" altLang="en-US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kumimoji="0" lang="zh-TW" altLang="en-US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en-US" altLang="zh-TW" sz="2800" b="1" smtClean="0"/>
              <a:t>Suggestions from the Interviewee of </a:t>
            </a:r>
            <a:r>
              <a:rPr kumimoji="0" lang="en-US" altLang="zh-TW" sz="2800" b="1" i="1" smtClean="0"/>
              <a:t>ArtYard</a:t>
            </a:r>
            <a:endParaRPr kumimoji="0" lang="zh-TW" altLang="en-US" sz="2800" b="1" i="1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zh-TW" altLang="en-US" sz="2800" smtClean="0"/>
              <a:t>．</a:t>
            </a:r>
            <a:r>
              <a:rPr kumimoji="0" lang="en-US" altLang="zh-TW" sz="2800" smtClean="0"/>
              <a:t>Passion</a:t>
            </a:r>
            <a:endParaRPr kumimoji="0" lang="zh-TW" altLang="en-US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zh-TW" altLang="en-US" sz="2800" smtClean="0"/>
              <a:t>．</a:t>
            </a:r>
            <a:r>
              <a:rPr kumimoji="0" lang="en-US" altLang="zh-TW" sz="2800" smtClean="0"/>
              <a:t>Social experiences</a:t>
            </a:r>
            <a:endParaRPr kumimoji="0" lang="zh-TW" altLang="en-US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kumimoji="0" lang="zh-TW" altLang="en-US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0" lang="en-US" altLang="zh-TW" sz="2800" smtClean="0"/>
              <a:t> </a:t>
            </a:r>
            <a:endParaRPr kumimoji="0" lang="zh-TW" altLang="en-US" smtClean="0"/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323850" y="260350"/>
            <a:ext cx="828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en-US" altLang="zh-TW" sz="4000" b="1">
                <a:solidFill>
                  <a:srgbClr val="3333CC"/>
                </a:solidFill>
                <a:latin typeface="Calibri" pitchFamily="34" charset="0"/>
                <a:sym typeface="Calibri" pitchFamily="34" charset="0"/>
              </a:rPr>
              <a:t>Encouragement to young generation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文字方塊 1"/>
          <p:cNvSpPr>
            <a:spLocks noChangeArrowheads="1"/>
          </p:cNvSpPr>
          <p:nvPr/>
        </p:nvSpPr>
        <p:spPr bwMode="auto">
          <a:xfrm>
            <a:off x="3058782" y="402564"/>
            <a:ext cx="266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00"/>
                </a:solidFill>
                <a:sym typeface="Calibri" pitchFamily="34" charset="0"/>
              </a:rPr>
              <a:t>Works Cited</a:t>
            </a:r>
          </a:p>
        </p:txBody>
      </p:sp>
      <p:sp>
        <p:nvSpPr>
          <p:cNvPr id="90115" name="內容版面配置區 2"/>
          <p:cNvSpPr>
            <a:spLocks noGrp="1"/>
          </p:cNvSpPr>
          <p:nvPr>
            <p:ph idx="1"/>
          </p:nvPr>
        </p:nvSpPr>
        <p:spPr>
          <a:xfrm>
            <a:off x="457200" y="1267260"/>
            <a:ext cx="8294164" cy="4525963"/>
          </a:xfrm>
        </p:spPr>
        <p:txBody>
          <a:bodyPr/>
          <a:lstStyle/>
          <a:p>
            <a:pPr>
              <a:buNone/>
            </a:pPr>
            <a:r>
              <a:rPr kumimoji="0" lang="en-US" altLang="zh-TW" sz="1600" dirty="0" err="1" smtClean="0"/>
              <a:t>Shu</a:t>
            </a:r>
            <a:r>
              <a:rPr kumimoji="0" lang="en-US" altLang="zh-TW" sz="1600" dirty="0" smtClean="0"/>
              <a:t>, Catherine . “Tending the cultural landscape.” </a:t>
            </a:r>
            <a:r>
              <a:rPr kumimoji="0" lang="en-US" altLang="zh-TW" sz="1600" i="1" dirty="0" smtClean="0"/>
              <a:t>Taipei Times</a:t>
            </a:r>
            <a:r>
              <a:rPr kumimoji="0" lang="en-US" altLang="zh-TW" sz="1600" dirty="0" smtClean="0"/>
              <a:t>. 18 Aug. 2011. Web. 29 Nov. 2012. &lt;http://www.taipeitimes.com/News/feat/archives/2011/08/18/2003511004 &gt;.</a:t>
            </a:r>
            <a:endParaRPr kumimoji="0" lang="en-US" altLang="zh-CN" sz="1600" dirty="0" smtClean="0"/>
          </a:p>
          <a:p>
            <a:pPr>
              <a:buNone/>
            </a:pPr>
            <a:r>
              <a:rPr kumimoji="0" lang="en-US" altLang="zh-CN" sz="1600" dirty="0" smtClean="0"/>
              <a:t>“Afternoon Time, Art Yard.” </a:t>
            </a:r>
            <a:r>
              <a:rPr kumimoji="0" lang="en-US" altLang="zh-CN" sz="1600" i="1" dirty="0" smtClean="0"/>
              <a:t>International Spotlight Northern Region. </a:t>
            </a:r>
            <a:r>
              <a:rPr kumimoji="0" lang="en-US" altLang="zh-CN" sz="1600" dirty="0" smtClean="0"/>
              <a:t>1 Sep. 2012. Web. 29 Nov. 2012. &lt;</a:t>
            </a:r>
            <a:r>
              <a:rPr kumimoji="0" lang="en-US" altLang="zh-CN" sz="1600" dirty="0" smtClean="0">
                <a:hlinkClick r:id="rId2"/>
              </a:rPr>
              <a:t>http://eng.tteacafe.tw/?p=996</a:t>
            </a:r>
            <a:r>
              <a:rPr kumimoji="0" lang="en-US" altLang="zh-CN" sz="1600" dirty="0" smtClean="0"/>
              <a:t>&gt;.</a:t>
            </a:r>
          </a:p>
          <a:p>
            <a:pPr>
              <a:buNone/>
            </a:pPr>
            <a:r>
              <a:rPr kumimoji="0" lang="en-US" altLang="zh-CN" sz="1600" dirty="0" smtClean="0"/>
              <a:t>“Culture Street’s ‘Little Art Jar’ – 1920’s exhibition.” </a:t>
            </a:r>
            <a:r>
              <a:rPr kumimoji="0" lang="en-US" altLang="zh-CN" sz="1600" i="1" dirty="0" err="1" smtClean="0"/>
              <a:t>PeoPo</a:t>
            </a:r>
            <a:r>
              <a:rPr kumimoji="0" lang="en-US" altLang="zh-CN" sz="1600" i="1" dirty="0" smtClean="0"/>
              <a:t> Weekly Review</a:t>
            </a:r>
            <a:r>
              <a:rPr kumimoji="0" lang="en-US" altLang="zh-CN" sz="1600" dirty="0" smtClean="0"/>
              <a:t>. 19 Nov. 2012. Web. 2 Dec. 2012. &lt; http://www.peopo.org/weeklyreview/post/110891&gt;.</a:t>
            </a:r>
          </a:p>
          <a:p>
            <a:pPr>
              <a:buNone/>
            </a:pPr>
            <a:r>
              <a:rPr kumimoji="0" lang="en-US" altLang="zh-TW" sz="1600" dirty="0" smtClean="0"/>
              <a:t>“Youngsters Get Second Chance in Sun Moon Lake Swim.” </a:t>
            </a:r>
            <a:r>
              <a:rPr kumimoji="0" lang="en-US" altLang="zh-TW" sz="1600" i="1" dirty="0" smtClean="0"/>
              <a:t>Taipei Times. </a:t>
            </a:r>
            <a:r>
              <a:rPr kumimoji="0" lang="en-US" altLang="zh-TW" sz="1600" dirty="0" smtClean="0"/>
              <a:t>11 Jul. 2012. Web. 25 Nov. 2012. &lt;</a:t>
            </a:r>
            <a:r>
              <a:rPr kumimoji="0" lang="en-US" altLang="zh-TW" sz="1600" dirty="0" smtClean="0">
                <a:hlinkClick r:id="rId3"/>
              </a:rPr>
              <a:t>http://www.taipeitimes.com/News/taiwan/archives/2012/07/11/2003537483 </a:t>
            </a:r>
            <a:r>
              <a:rPr kumimoji="0" lang="en-US" altLang="zh-TW" sz="1600" dirty="0" smtClean="0"/>
              <a:t>&gt;.</a:t>
            </a:r>
          </a:p>
          <a:p>
            <a:pPr>
              <a:buNone/>
            </a:pPr>
            <a:r>
              <a:rPr kumimoji="0" lang="en-US" altLang="zh-TW" sz="1600" dirty="0" smtClean="0"/>
              <a:t>Crook, Steven. “</a:t>
            </a:r>
            <a:r>
              <a:rPr kumimoji="0" lang="en-US" altLang="zh-TW" sz="1600" dirty="0" err="1" smtClean="0"/>
              <a:t>Sanhsia</a:t>
            </a:r>
            <a:r>
              <a:rPr kumimoji="0" lang="en-US" altLang="zh-TW" sz="1600" dirty="0" smtClean="0"/>
              <a:t> -- The three gorges of Taipei County</a:t>
            </a:r>
            <a:r>
              <a:rPr kumimoji="0" lang="en-US" altLang="zh-TW" sz="1600" i="1" dirty="0" smtClean="0"/>
              <a:t>.” Taipei Times. </a:t>
            </a:r>
            <a:r>
              <a:rPr kumimoji="0" lang="en-US" altLang="zh-TW" sz="1600" dirty="0" smtClean="0"/>
              <a:t>6 Apr. 2001. Web. 25 Nov. 2012. &lt;</a:t>
            </a:r>
            <a:r>
              <a:rPr kumimoji="0" lang="en-US" altLang="zh-TW" sz="1600" dirty="0" smtClean="0">
                <a:hlinkClick r:id="rId4"/>
              </a:rPr>
              <a:t>http://www.taipeitimes.com/News/feat/archives/2001/04/06/0000080612/2 </a:t>
            </a:r>
            <a:r>
              <a:rPr kumimoji="0" lang="en-US" altLang="zh-TW" sz="1600" dirty="0" smtClean="0"/>
              <a:t>&gt;.</a:t>
            </a:r>
          </a:p>
          <a:p>
            <a:pPr>
              <a:buNone/>
            </a:pPr>
            <a:r>
              <a:rPr kumimoji="0" lang="en-US" altLang="zh-TW" sz="1600" dirty="0" smtClean="0"/>
              <a:t>“About </a:t>
            </a:r>
            <a:r>
              <a:rPr kumimoji="0" lang="en-US" altLang="zh-TW" sz="1600" dirty="0" err="1" smtClean="0"/>
              <a:t>Sanjiaoyong</a:t>
            </a:r>
            <a:r>
              <a:rPr kumimoji="0" lang="en-US" altLang="zh-TW" sz="1600" dirty="0" smtClean="0"/>
              <a:t>.” </a:t>
            </a:r>
            <a:r>
              <a:rPr kumimoji="0" lang="en-US" altLang="zh-TW" sz="1600" i="1" dirty="0" err="1" smtClean="0"/>
              <a:t>Sansia</a:t>
            </a:r>
            <a:r>
              <a:rPr kumimoji="0" lang="en-US" altLang="zh-TW" sz="1600" i="1" dirty="0" smtClean="0"/>
              <a:t> Old Street.</a:t>
            </a:r>
            <a:r>
              <a:rPr kumimoji="0" lang="en-US" altLang="zh-TW" sz="1600" dirty="0" smtClean="0"/>
              <a:t> </a:t>
            </a:r>
            <a:r>
              <a:rPr kumimoji="0" lang="en-US" altLang="zh-TW" sz="1600" dirty="0" err="1" smtClean="0"/>
              <a:t>N.d</a:t>
            </a:r>
            <a:r>
              <a:rPr kumimoji="0" lang="en-US" altLang="zh-TW" sz="1600" dirty="0" smtClean="0"/>
              <a:t>. Web. 25 Oct. 2012. &lt;http://www.sanchiaoyung.com</a:t>
            </a:r>
          </a:p>
          <a:p>
            <a:pPr>
              <a:buNone/>
            </a:pPr>
            <a:r>
              <a:rPr kumimoji="0" lang="en-US" altLang="zh-TW" sz="1600" dirty="0" smtClean="0"/>
              <a:t>        .</a:t>
            </a:r>
            <a:r>
              <a:rPr kumimoji="0" lang="en-US" altLang="zh-TW" sz="1600" dirty="0" err="1" smtClean="0"/>
              <a:t>tw</a:t>
            </a:r>
            <a:r>
              <a:rPr kumimoji="0" lang="en-US" altLang="zh-TW" sz="1600" dirty="0" smtClean="0"/>
              <a:t>/</a:t>
            </a:r>
            <a:r>
              <a:rPr kumimoji="0" lang="en-US" altLang="zh-TW" sz="1600" dirty="0" err="1" smtClean="0"/>
              <a:t>about?Lang</a:t>
            </a:r>
            <a:r>
              <a:rPr kumimoji="0" lang="en-US" altLang="zh-TW" sz="1600" dirty="0" smtClean="0"/>
              <a:t>=en&gt;. </a:t>
            </a:r>
          </a:p>
          <a:p>
            <a:pPr>
              <a:buNone/>
            </a:pPr>
            <a:r>
              <a:rPr kumimoji="0" lang="en-US" altLang="zh-TW" sz="1600" dirty="0" smtClean="0"/>
              <a:t>“The Story about Love and </a:t>
            </a:r>
            <a:r>
              <a:rPr kumimoji="0" lang="en-US" altLang="zh-TW" sz="1600" dirty="0" err="1" smtClean="0"/>
              <a:t>Loofahs</a:t>
            </a:r>
            <a:r>
              <a:rPr kumimoji="0" lang="en-US" altLang="zh-TW" sz="1600" dirty="0" smtClean="0"/>
              <a:t>.” </a:t>
            </a:r>
            <a:r>
              <a:rPr kumimoji="0" lang="en-US" altLang="zh-TW" sz="1600" i="1" dirty="0" smtClean="0"/>
              <a:t>The Can. </a:t>
            </a:r>
            <a:r>
              <a:rPr kumimoji="0" lang="en-US" altLang="zh-TW" sz="1600" dirty="0" err="1" smtClean="0"/>
              <a:t>N.d</a:t>
            </a:r>
            <a:r>
              <a:rPr kumimoji="0" lang="en-US" altLang="zh-TW" sz="1600" dirty="0" smtClean="0"/>
              <a:t>. Web. 4 Oct. 2012. &lt;http://blog.roodo.com/the</a:t>
            </a:r>
          </a:p>
          <a:p>
            <a:pPr>
              <a:buNone/>
            </a:pPr>
            <a:r>
              <a:rPr kumimoji="0" lang="en-US" altLang="zh-TW" sz="1600" dirty="0" smtClean="0"/>
              <a:t>        can/archives/18577977.html&gt;.</a:t>
            </a:r>
            <a:endParaRPr kumimoji="0" lang="zh-TW" altLang="zh-TW" sz="1600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49275"/>
            <a:ext cx="8218487" cy="557688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kumimoji="0" lang="zh-TW" altLang="en-US" sz="4800" b="1" smtClean="0"/>
          </a:p>
          <a:p>
            <a:pPr algn="ctr" eaLnBrk="1" hangingPunct="1">
              <a:buFont typeface="Arial" pitchFamily="34" charset="0"/>
              <a:buNone/>
            </a:pPr>
            <a:endParaRPr kumimoji="0" lang="zh-TW" altLang="en-US" sz="4800" b="1" smtClean="0"/>
          </a:p>
          <a:p>
            <a:pPr algn="ctr" eaLnBrk="1" hangingPunct="1">
              <a:buFont typeface="Arial" pitchFamily="34" charset="0"/>
              <a:buNone/>
            </a:pPr>
            <a:endParaRPr kumimoji="0" lang="zh-TW" altLang="en-US" sz="4800" b="1" smtClean="0"/>
          </a:p>
          <a:p>
            <a:pPr algn="ctr" eaLnBrk="1" hangingPunct="1">
              <a:buFont typeface="Arial" pitchFamily="34" charset="0"/>
              <a:buNone/>
            </a:pPr>
            <a:r>
              <a:rPr kumimoji="0" lang="en-US" altLang="zh-TW" sz="5400" b="1" smtClean="0"/>
              <a:t>Thanks for listening</a:t>
            </a:r>
            <a:endParaRPr kumimoji="0"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331788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2800" b="1">
                <a:solidFill>
                  <a:srgbClr val="000066"/>
                </a:solidFill>
                <a:ea typeface="新細明體" pitchFamily="18" charset="-120"/>
                <a:sym typeface="Arial" pitchFamily="34" charset="0"/>
              </a:rPr>
              <a:t>Definition of “Cultural and Creative Industries” (CCI)</a:t>
            </a:r>
            <a:r>
              <a:rPr lang="zh-TW" altLang="en-US" sz="2800" b="1">
                <a:solidFill>
                  <a:srgbClr val="000066"/>
                </a:solidFill>
                <a:ea typeface="新細明體" pitchFamily="18" charset="-120"/>
                <a:sym typeface="Arial" pitchFamily="34" charset="0"/>
              </a:rPr>
              <a:t/>
            </a:r>
            <a:br>
              <a:rPr lang="zh-TW" altLang="en-US" sz="2800" b="1">
                <a:solidFill>
                  <a:srgbClr val="000066"/>
                </a:solidFill>
                <a:ea typeface="新細明體" pitchFamily="18" charset="-120"/>
                <a:sym typeface="Arial" pitchFamily="34" charset="0"/>
              </a:rPr>
            </a:br>
            <a:r>
              <a:rPr lang="en-US" altLang="zh-TW" sz="2800" b="1">
                <a:solidFill>
                  <a:srgbClr val="000066"/>
                </a:solidFill>
                <a:ea typeface="新細明體" pitchFamily="18" charset="-120"/>
                <a:sym typeface="Arial" pitchFamily="34" charset="0"/>
              </a:rPr>
              <a:t>(cont’d)</a:t>
            </a:r>
          </a:p>
        </p:txBody>
      </p:sp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320675" y="6238875"/>
            <a:ext cx="84343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>
                <a:solidFill>
                  <a:srgbClr val="000000"/>
                </a:solidFill>
                <a:sym typeface="Arial" pitchFamily="34" charset="0"/>
              </a:rPr>
              <a:t>Source:</a:t>
            </a:r>
            <a:r>
              <a:rPr lang="en-US" altLang="zh-TW" sz="1600" b="1" i="1">
                <a:solidFill>
                  <a:srgbClr val="000000"/>
                </a:solidFill>
                <a:sym typeface="Arial" pitchFamily="34" charset="0"/>
              </a:rPr>
              <a:t>  Ministry of Culture (http://www.moc.gov.tw/law.do?method=find&amp;id=247)</a:t>
            </a:r>
            <a:r>
              <a:rPr lang="en-US" altLang="zh-TW" sz="1600">
                <a:solidFill>
                  <a:srgbClr val="000000"/>
                </a:solidFill>
                <a:sym typeface="Arial" pitchFamily="34" charset="0"/>
              </a:rPr>
              <a:t> </a:t>
            </a:r>
            <a:endParaRPr lang="zh-TW" altLang="en-US"/>
          </a:p>
        </p:txBody>
      </p:sp>
      <p:sp>
        <p:nvSpPr>
          <p:cNvPr id="46083" name="矩形 4"/>
          <p:cNvSpPr>
            <a:spLocks noChangeArrowheads="1"/>
          </p:cNvSpPr>
          <p:nvPr/>
        </p:nvSpPr>
        <p:spPr bwMode="auto">
          <a:xfrm>
            <a:off x="320675" y="1339850"/>
            <a:ext cx="8823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2D2D8A"/>
                </a:solidFill>
              </a:rPr>
              <a:t>cultural assets application </a:t>
            </a:r>
            <a:r>
              <a:rPr lang="en-US" altLang="zh-CN" sz="2000" b="1">
                <a:solidFill>
                  <a:srgbClr val="2D2D8A"/>
                </a:solidFill>
              </a:rPr>
              <a:t>&amp; </a:t>
            </a:r>
            <a:r>
              <a:rPr lang="en-US" altLang="zh-TW" sz="2000" b="1">
                <a:solidFill>
                  <a:srgbClr val="2D2D8A"/>
                </a:solidFill>
              </a:rPr>
              <a:t>exhibition</a:t>
            </a:r>
            <a:r>
              <a:rPr lang="en-US" altLang="zh-CN" sz="2000" b="1">
                <a:solidFill>
                  <a:srgbClr val="2D2D8A"/>
                </a:solidFill>
              </a:rPr>
              <a:t> &amp;</a:t>
            </a:r>
            <a:r>
              <a:rPr lang="en-US" altLang="zh-TW" sz="2000" b="1">
                <a:solidFill>
                  <a:srgbClr val="2D2D8A"/>
                </a:solidFill>
              </a:rPr>
              <a:t> performance facility industry</a:t>
            </a:r>
            <a:endParaRPr lang="en-US" altLang="zh-CN" sz="2000" b="1">
              <a:solidFill>
                <a:srgbClr val="2D2D8A"/>
              </a:solidFill>
            </a:endParaRPr>
          </a:p>
          <a:p>
            <a:r>
              <a:rPr lang="en-US" altLang="zh-TW" sz="2000" b="1">
                <a:solidFill>
                  <a:srgbClr val="2D2D8A"/>
                </a:solidFill>
              </a:rPr>
              <a:t>handicrafts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film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radio and television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broadcast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publication industry 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advertisement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product design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visual communication design industry 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designer fashion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architecture design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digital content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creativity living industry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popular music and cultural content industry </a:t>
            </a:r>
          </a:p>
          <a:p>
            <a:r>
              <a:rPr lang="en-US" altLang="zh-TW" sz="2000" b="1">
                <a:solidFill>
                  <a:srgbClr val="2D2D8A"/>
                </a:solidFill>
              </a:rPr>
              <a:t>Other industries as designated by the central competent authority</a:t>
            </a:r>
          </a:p>
          <a:p>
            <a:endParaRPr lang="en-US" altLang="zh-TW" sz="2000" b="1">
              <a:solidFill>
                <a:srgbClr val="2D2D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ChangeArrowheads="1"/>
          </p:cNvSpPr>
          <p:nvPr/>
        </p:nvSpPr>
        <p:spPr bwMode="auto">
          <a:xfrm>
            <a:off x="827088" y="3498850"/>
            <a:ext cx="7632700" cy="3025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Objectives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altLang="zh-TW" sz="2400">
                <a:solidFill>
                  <a:schemeClr val="accent2"/>
                </a:solidFill>
                <a:ea typeface="新細明體" pitchFamily="18" charset="-120"/>
                <a:sym typeface="Arial" pitchFamily="34" charset="0"/>
              </a:rPr>
              <a:t>Providing first-hand Information and analyses </a:t>
            </a:r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/>
            <a:r>
              <a:rPr lang="en-US" altLang="zh-TW" sz="2400">
                <a:solidFill>
                  <a:schemeClr val="accent2"/>
                </a:solidFill>
                <a:ea typeface="新細明體" pitchFamily="18" charset="-120"/>
                <a:sym typeface="Arial" pitchFamily="34" charset="0"/>
              </a:rPr>
              <a:t>on current CCI development</a:t>
            </a:r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/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/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altLang="zh-TW" sz="2400">
                <a:solidFill>
                  <a:schemeClr val="accent2"/>
                </a:solidFill>
                <a:ea typeface="新細明體" pitchFamily="18" charset="-120"/>
                <a:sym typeface="Arial" pitchFamily="34" charset="0"/>
              </a:rPr>
              <a:t>Encouraging young people to join CCI </a:t>
            </a:r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/>
            <a:r>
              <a:rPr lang="en-US" altLang="zh-TW" sz="2400">
                <a:solidFill>
                  <a:schemeClr val="accent2"/>
                </a:solidFill>
                <a:ea typeface="新細明體" pitchFamily="18" charset="-120"/>
                <a:sym typeface="Arial" pitchFamily="34" charset="0"/>
              </a:rPr>
              <a:t>for preserving and Inheriting Taiwan’s culture</a:t>
            </a:r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marL="342900" indent="-342900" algn="ctr"/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10243" name="AutoShape 38"/>
          <p:cNvSpPr>
            <a:spLocks noChangeArrowheads="1"/>
          </p:cNvSpPr>
          <p:nvPr/>
        </p:nvSpPr>
        <p:spPr bwMode="auto">
          <a:xfrm>
            <a:off x="4427538" y="2781300"/>
            <a:ext cx="287337" cy="576263"/>
          </a:xfrm>
          <a:prstGeom prst="downArrow">
            <a:avLst>
              <a:gd name="adj1" fmla="val 50000"/>
              <a:gd name="adj2" fmla="val 49971"/>
            </a:avLst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2124075" y="1268413"/>
            <a:ext cx="496887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Motivation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zh-TW" sz="2400">
                <a:solidFill>
                  <a:schemeClr val="accent2"/>
                </a:solidFill>
                <a:ea typeface="新細明體" pitchFamily="18" charset="-120"/>
                <a:sym typeface="Arial" pitchFamily="34" charset="0"/>
              </a:rPr>
              <a:t> Interest in Taiwan’s culture </a:t>
            </a:r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zh-TW" sz="2400">
                <a:solidFill>
                  <a:schemeClr val="accent2"/>
                </a:solidFill>
                <a:ea typeface="新細明體" pitchFamily="18" charset="-120"/>
                <a:sym typeface="Arial" pitchFamily="34" charset="0"/>
              </a:rPr>
              <a:t> Passion for CCI</a:t>
            </a:r>
            <a:endParaRPr lang="zh-TW" altLang="en-US" sz="2400">
              <a:solidFill>
                <a:schemeClr val="accent2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endParaRPr lang="zh-TW" altLang="en-US" sz="240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192838" cy="849313"/>
          </a:xfrm>
        </p:spPr>
        <p:txBody>
          <a:bodyPr/>
          <a:lstStyle/>
          <a:p>
            <a:pPr eaLnBrk="1" hangingPunct="1"/>
            <a:r>
              <a:rPr kumimoji="0" lang="en-US" altLang="zh-TW" sz="4000" b="1" smtClean="0">
                <a:solidFill>
                  <a:srgbClr val="3333CC"/>
                </a:solidFill>
              </a:rPr>
              <a:t>Motivation &amp; Objectives</a:t>
            </a:r>
            <a:endParaRPr kumimoji="0" lang="zh-TW" altLang="en-US" smtClean="0"/>
          </a:p>
        </p:txBody>
      </p:sp>
      <p:sp>
        <p:nvSpPr>
          <p:cNvPr id="10246" name="AutoShape 38"/>
          <p:cNvSpPr>
            <a:spLocks noChangeArrowheads="1"/>
          </p:cNvSpPr>
          <p:nvPr/>
        </p:nvSpPr>
        <p:spPr bwMode="auto">
          <a:xfrm>
            <a:off x="4429125" y="4797425"/>
            <a:ext cx="285750" cy="576263"/>
          </a:xfrm>
          <a:prstGeom prst="downArrow">
            <a:avLst>
              <a:gd name="adj1" fmla="val 50000"/>
              <a:gd name="adj2" fmla="val 50305"/>
            </a:avLst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  <p:bldP spid="10243" grpId="0" bldLvl="0" animBg="1" autoUpdateAnimBg="0"/>
      <p:bldP spid="10244" grpId="0" bldLvl="0" animBg="1" autoUpdateAnimBg="0"/>
      <p:bldP spid="10246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val 17"/>
          <p:cNvSpPr>
            <a:spLocks noChangeArrowheads="1"/>
          </p:cNvSpPr>
          <p:nvPr/>
        </p:nvSpPr>
        <p:spPr bwMode="auto">
          <a:xfrm>
            <a:off x="4572000" y="981075"/>
            <a:ext cx="3960813" cy="38877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3200" b="1" dirty="0">
                <a:solidFill>
                  <a:srgbClr val="00B0F0"/>
                </a:solidFill>
                <a:ea typeface="新細明體" pitchFamily="18" charset="-120"/>
                <a:sym typeface="Arial" pitchFamily="34" charset="0"/>
              </a:rPr>
              <a:t> Interviews:</a:t>
            </a:r>
            <a:endParaRPr lang="zh-TW" altLang="en-US" sz="3200" b="1" dirty="0">
              <a:solidFill>
                <a:srgbClr val="00B0F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To present </a:t>
            </a:r>
            <a:endParaRPr lang="zh-TW" altLang="en-US" sz="2400" dirty="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CCI current development, </a:t>
            </a:r>
            <a:endParaRPr lang="zh-TW" altLang="en-US" sz="2400" dirty="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including difficulties, </a:t>
            </a:r>
            <a:endParaRPr lang="zh-TW" altLang="en-US" sz="2400" dirty="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solutions, and vision</a:t>
            </a:r>
            <a:endParaRPr lang="zh-TW" altLang="en-US" dirty="0"/>
          </a:p>
        </p:txBody>
      </p:sp>
      <p:sp>
        <p:nvSpPr>
          <p:cNvPr id="48130" name="Oval 18"/>
          <p:cNvSpPr>
            <a:spLocks noChangeArrowheads="1"/>
          </p:cNvSpPr>
          <p:nvPr/>
        </p:nvSpPr>
        <p:spPr bwMode="auto">
          <a:xfrm>
            <a:off x="395288" y="1052513"/>
            <a:ext cx="3816350" cy="38163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3200" b="1" dirty="0">
                <a:solidFill>
                  <a:srgbClr val="00B0F0"/>
                </a:solidFill>
                <a:ea typeface="新細明體" pitchFamily="18" charset="-120"/>
                <a:sym typeface="Arial" pitchFamily="34" charset="0"/>
              </a:rPr>
              <a:t>Questionnaire:</a:t>
            </a:r>
            <a:endParaRPr lang="zh-TW" altLang="en-US" sz="3200" b="1" dirty="0">
              <a:solidFill>
                <a:srgbClr val="00B0F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To reveal </a:t>
            </a:r>
            <a:endParaRPr lang="zh-TW" altLang="en-US" sz="2400" dirty="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young people’s</a:t>
            </a:r>
            <a:endParaRPr lang="zh-TW" altLang="en-US" sz="2400" dirty="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lack of knowledge </a:t>
            </a:r>
            <a:endParaRPr lang="zh-TW" altLang="en-US" sz="2400" dirty="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/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of CCI</a:t>
            </a:r>
            <a:endParaRPr lang="zh-TW" altLang="en-US" dirty="0"/>
          </a:p>
        </p:txBody>
      </p:sp>
      <p:sp>
        <p:nvSpPr>
          <p:cNvPr id="48131" name="Rectangle 19"/>
          <p:cNvSpPr>
            <a:spLocks noChangeArrowheads="1"/>
          </p:cNvSpPr>
          <p:nvPr/>
        </p:nvSpPr>
        <p:spPr bwMode="auto">
          <a:xfrm>
            <a:off x="395288" y="5157788"/>
            <a:ext cx="8353425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Objectives    </a:t>
            </a:r>
            <a:endParaRPr lang="zh-TW" altLang="en-US" sz="2400" b="1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zh-TW" sz="24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</a:t>
            </a:r>
            <a:r>
              <a:rPr lang="en-US" altLang="zh-TW" sz="240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To provide sufficient information and in-sight of CCI</a:t>
            </a:r>
            <a:endParaRPr lang="zh-TW" altLang="en-US" sz="2400">
              <a:solidFill>
                <a:srgbClr val="000000"/>
              </a:solidFill>
              <a:ea typeface="新細明體" pitchFamily="18" charset="-120"/>
              <a:sym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zh-TW" sz="2400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 To encourage participation of CCI</a:t>
            </a:r>
            <a:endParaRPr lang="zh-TW" altLang="en-US"/>
          </a:p>
        </p:txBody>
      </p:sp>
      <p:sp>
        <p:nvSpPr>
          <p:cNvPr id="11269" name="Line 20"/>
          <p:cNvSpPr>
            <a:spLocks noChangeShapeType="1"/>
          </p:cNvSpPr>
          <p:nvPr/>
        </p:nvSpPr>
        <p:spPr bwMode="auto">
          <a:xfrm>
            <a:off x="2339975" y="4076700"/>
            <a:ext cx="647700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0" name="Line 21"/>
          <p:cNvSpPr>
            <a:spLocks noChangeShapeType="1"/>
          </p:cNvSpPr>
          <p:nvPr/>
        </p:nvSpPr>
        <p:spPr bwMode="auto">
          <a:xfrm flipH="1">
            <a:off x="7094538" y="4294188"/>
            <a:ext cx="574675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327650" cy="777875"/>
          </a:xfrm>
        </p:spPr>
        <p:txBody>
          <a:bodyPr/>
          <a:lstStyle/>
          <a:p>
            <a:pPr eaLnBrk="1" hangingPunct="1"/>
            <a:r>
              <a:rPr kumimoji="0" lang="en-US" altLang="zh-TW" sz="4000" b="1" smtClean="0">
                <a:solidFill>
                  <a:srgbClr val="3333CC"/>
                </a:solidFill>
              </a:rPr>
              <a:t>Research Methods</a:t>
            </a:r>
            <a:endParaRPr kumimoji="0"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2708275"/>
            <a:ext cx="8281988" cy="1584325"/>
          </a:xfrm>
        </p:spPr>
        <p:txBody>
          <a:bodyPr/>
          <a:lstStyle/>
          <a:p>
            <a:pPr eaLnBrk="1" hangingPunct="1"/>
            <a:r>
              <a:rPr kumimoji="0" lang="zh-TW" altLang="en-US" sz="4800" b="1" smtClean="0">
                <a:solidFill>
                  <a:srgbClr val="3333CC"/>
                </a:solidFill>
                <a:ea typeface="宋体" pitchFamily="2" charset="-122"/>
              </a:rPr>
              <a:t>Questionnaire</a:t>
            </a:r>
            <a:r>
              <a:rPr kumimoji="0" lang="en-US" altLang="zh-TW" sz="4800" b="1" smtClean="0">
                <a:solidFill>
                  <a:srgbClr val="3333CC"/>
                </a:solidFill>
                <a:ea typeface="宋体" pitchFamily="2" charset="-122"/>
              </a:rPr>
              <a:t>:</a:t>
            </a:r>
            <a:r>
              <a:rPr kumimoji="0" lang="zh-TW" altLang="en-US" sz="4800" b="1" smtClean="0">
                <a:solidFill>
                  <a:srgbClr val="3333CC"/>
                </a:solidFill>
                <a:ea typeface="宋体" pitchFamily="2" charset="-122"/>
              </a:rPr>
              <a:t/>
            </a:r>
            <a:br>
              <a:rPr kumimoji="0" lang="zh-TW" altLang="en-US" sz="4800" b="1" smtClean="0">
                <a:solidFill>
                  <a:srgbClr val="3333CC"/>
                </a:solidFill>
                <a:ea typeface="宋体" pitchFamily="2" charset="-122"/>
              </a:rPr>
            </a:br>
            <a:r>
              <a:rPr kumimoji="0" lang="en-US" altLang="zh-TW" sz="4800" b="1" smtClean="0">
                <a:solidFill>
                  <a:srgbClr val="3333CC"/>
                </a:solidFill>
                <a:ea typeface="宋体" pitchFamily="2" charset="-122"/>
              </a:rPr>
              <a:t> </a:t>
            </a:r>
            <a:r>
              <a:rPr kumimoji="0" lang="zh-TW" altLang="en-US" sz="4800" b="1" smtClean="0">
                <a:solidFill>
                  <a:srgbClr val="3333CC"/>
                </a:solidFill>
                <a:ea typeface="宋体" pitchFamily="2" charset="-122"/>
              </a:rPr>
              <a:t>Results &amp; Analyses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2113" y="1873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TW" sz="4400" b="1">
                <a:solidFill>
                  <a:schemeClr val="tx2"/>
                </a:solidFill>
                <a:ea typeface="新細明體" pitchFamily="18" charset="-120"/>
                <a:sym typeface="Arial" pitchFamily="34" charset="0"/>
              </a:rPr>
              <a:t>Research method (</a:t>
            </a:r>
            <a:r>
              <a:rPr lang="en-US" altLang="zh-TW" sz="4800" b="1">
                <a:solidFill>
                  <a:srgbClr val="000000"/>
                </a:solidFill>
                <a:ea typeface="新細明體" pitchFamily="18" charset="-120"/>
                <a:sym typeface="Arial" pitchFamily="34" charset="0"/>
              </a:rPr>
              <a:t>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908050"/>
            <a:ext cx="8788400" cy="569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kumimoji="0" lang="zh-TW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kumimoji="0" lang="zh-TW" altLang="zh-TW" sz="2400" dirty="0" smtClean="0"/>
              <a:t>Respondents: 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college students in Taiwan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zh-TW" sz="2400" dirty="0" smtClean="0"/>
              <a:t>Samples: </a:t>
            </a:r>
            <a:r>
              <a:rPr kumimoji="0" lang="zh-TW" altLang="zh-TW" sz="2400" b="1" dirty="0" smtClean="0">
                <a:solidFill>
                  <a:srgbClr val="663300"/>
                </a:solidFill>
              </a:rPr>
              <a:t>138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, randomly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zh-TW" sz="2400" dirty="0" smtClean="0"/>
              <a:t>Hypothesis:</a:t>
            </a:r>
            <a:r>
              <a:rPr kumimoji="0" lang="zh-TW" altLang="zh-TW" sz="2400" dirty="0" smtClean="0">
                <a:solidFill>
                  <a:schemeClr val="bg2"/>
                </a:solidFill>
              </a:rPr>
              <a:t> 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College students do not know about CCI very well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zh-TW" sz="2400" dirty="0" smtClean="0"/>
              <a:t>Contents:</a:t>
            </a:r>
            <a:r>
              <a:rPr kumimoji="0" lang="zh-TW" altLang="zh-TW" sz="2400" dirty="0" smtClean="0">
                <a:solidFill>
                  <a:schemeClr val="bg2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zh-TW" altLang="zh-TW" sz="2400" dirty="0" smtClean="0">
                <a:solidFill>
                  <a:schemeClr val="bg2"/>
                </a:solidFill>
              </a:rPr>
              <a:t>      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The understanding of CCI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zh-TW" altLang="zh-TW" sz="2400" dirty="0" smtClean="0">
                <a:solidFill>
                  <a:srgbClr val="663300"/>
                </a:solidFill>
              </a:rPr>
              <a:t>      The participation in CCI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zh-TW" altLang="zh-TW" sz="2400" dirty="0" smtClean="0">
                <a:solidFill>
                  <a:srgbClr val="663300"/>
                </a:solidFill>
              </a:rPr>
              <a:t>      Evaluation towards Taipei CCI's prospect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zh-TW" sz="2400" dirty="0" smtClean="0"/>
              <a:t>Purpose: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zh-TW" altLang="zh-TW" sz="2400" dirty="0" smtClean="0">
                <a:solidFill>
                  <a:schemeClr val="bg2"/>
                </a:solidFill>
              </a:rPr>
              <a:t>       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To test </a:t>
            </a:r>
            <a:r>
              <a:rPr kumimoji="0" lang="en-US" altLang="zh-CN" sz="2400" dirty="0" smtClean="0">
                <a:solidFill>
                  <a:srgbClr val="663300"/>
                </a:solidFill>
              </a:rPr>
              <a:t>how much do 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college students know about CCI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zh-TW" altLang="zh-TW" sz="2400" dirty="0" smtClean="0">
                <a:solidFill>
                  <a:srgbClr val="663300"/>
                </a:solidFill>
              </a:rPr>
              <a:t>       To find out the problems of CCI development in Taipei by analysing the results of questionnaire  </a:t>
            </a:r>
          </a:p>
          <a:p>
            <a:pPr eaLnBrk="1" hangingPunct="1">
              <a:lnSpc>
                <a:spcPct val="80000"/>
              </a:lnSpc>
            </a:pPr>
            <a:endParaRPr kumimoji="0" lang="zh-TW" altLang="zh-TW" sz="2400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zh-TW" altLang="zh-TW" sz="2400" dirty="0" smtClean="0"/>
              <a:t>Results: </a:t>
            </a:r>
            <a:r>
              <a:rPr kumimoji="0" lang="zh-TW" altLang="zh-TW" sz="2400" dirty="0" smtClean="0">
                <a:solidFill>
                  <a:srgbClr val="663300"/>
                </a:solidFill>
              </a:rPr>
              <a:t>College students do not know about CCI very well and few of them know about The Can and ArtYard.</a:t>
            </a:r>
            <a:r>
              <a:rPr kumimoji="0" lang="zh-TW" altLang="zh-TW" sz="2400" dirty="0" smtClean="0">
                <a:solidFill>
                  <a:schemeClr val="bg2"/>
                </a:solidFill>
              </a:rPr>
              <a:t>   </a:t>
            </a:r>
            <a:endParaRPr kumimoji="0" lang="zh-TW" altLang="zh-TW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87325"/>
            <a:ext cx="8067675" cy="836613"/>
          </a:xfrm>
        </p:spPr>
        <p:txBody>
          <a:bodyPr/>
          <a:lstStyle/>
          <a:p>
            <a:pPr eaLnBrk="1" hangingPunct="1"/>
            <a:r>
              <a:rPr kumimoji="0" lang="en-US" altLang="zh-TW" b="1" dirty="0" smtClean="0">
                <a:solidFill>
                  <a:srgbClr val="3333CC"/>
                </a:solidFill>
              </a:rPr>
              <a:t>Questionnaire</a:t>
            </a:r>
            <a:endParaRPr kumimoji="0"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Pages>0</Pages>
  <Words>1807</Words>
  <Characters>0</Characters>
  <Application>Microsoft Office PowerPoint</Application>
  <DocSecurity>0</DocSecurity>
  <PresentationFormat>如螢幕大小 (4:3)</PresentationFormat>
  <Lines>0</Lines>
  <Paragraphs>383</Paragraphs>
  <Slides>48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48</vt:i4>
      </vt:variant>
    </vt:vector>
  </HeadingPairs>
  <TitlesOfParts>
    <vt:vector size="51" baseType="lpstr">
      <vt:lpstr>預設簡報設計</vt:lpstr>
      <vt:lpstr>Office 佈景主題</vt:lpstr>
      <vt:lpstr>默认设计模板</vt:lpstr>
      <vt:lpstr>PowerPoint 簡報</vt:lpstr>
      <vt:lpstr>Outline</vt:lpstr>
      <vt:lpstr>Introduction</vt:lpstr>
      <vt:lpstr>Definition of “Cultural and Creative Industries” (CCI)</vt:lpstr>
      <vt:lpstr>PowerPoint 簡報</vt:lpstr>
      <vt:lpstr>Motivation &amp; Objectives</vt:lpstr>
      <vt:lpstr>Research Methods</vt:lpstr>
      <vt:lpstr>Questionnaire:  Results &amp; Analyses</vt:lpstr>
      <vt:lpstr>Questionnaire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Interviews of CCI in Taipei  The Can  &amp;   ArtYard</vt:lpstr>
      <vt:lpstr>PowerPoint 簡報</vt:lpstr>
      <vt:lpstr>Historical Background of Sanhsia The Forming of Sanhsia Town  and Flourish Business During Qing Qianlong</vt:lpstr>
      <vt:lpstr>Historical Background of Sanhsia Japanese colonization and the restoration of Taiwan</vt:lpstr>
      <vt:lpstr>PowerPoint 簡報</vt:lpstr>
      <vt:lpstr>What is 甘樂?</vt:lpstr>
      <vt:lpstr>Introduction of The Can Founder: Mr. Jeffrey Lin (林峻丞) </vt:lpstr>
      <vt:lpstr>Introduction of The Can Founder: Mr. Jeffrey Lin (林峻丞) </vt:lpstr>
      <vt:lpstr>What does The Can do?</vt:lpstr>
      <vt:lpstr>What does The Can do?</vt:lpstr>
      <vt:lpstr>What does The Can do?</vt:lpstr>
      <vt:lpstr>What does The Can do?</vt:lpstr>
      <vt:lpstr>What does The Can do?</vt:lpstr>
      <vt:lpstr>PowerPoint 簡報</vt:lpstr>
      <vt:lpstr>Historical Background Dadaocheng </vt:lpstr>
      <vt:lpstr>The A.S. Watson &amp; Co building (屈臣氏大藥房) </vt:lpstr>
      <vt:lpstr>ArtYard（小藝埕）</vt:lpstr>
      <vt:lpstr>ArtYard（小藝埕）</vt:lpstr>
      <vt:lpstr>ArtYard (小藝埕)</vt:lpstr>
      <vt:lpstr>ArtYard（民藝埕）</vt:lpstr>
      <vt:lpstr>What is Hakka-Blue ?</vt:lpstr>
      <vt:lpstr>Jou Yi-cheng (周奕成)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Creative Industry    in Taipei</dc:title>
  <dc:creator>X</dc:creator>
  <cp:lastModifiedBy>Eva</cp:lastModifiedBy>
  <cp:revision>77</cp:revision>
  <dcterms:created xsi:type="dcterms:W3CDTF">2012-11-27T23:35:00Z</dcterms:created>
  <dcterms:modified xsi:type="dcterms:W3CDTF">2013-03-14T03:30:26Z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2052-8.1.0.3442</vt:lpwstr>
  </property>
</Properties>
</file>